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32" r:id="rId2"/>
    <p:sldMasterId id="2147483746" r:id="rId3"/>
    <p:sldMasterId id="2147483763" r:id="rId4"/>
  </p:sldMasterIdLst>
  <p:notesMasterIdLst>
    <p:notesMasterId r:id="rId63"/>
  </p:notesMasterIdLst>
  <p:sldIdLst>
    <p:sldId id="356" r:id="rId5"/>
    <p:sldId id="377" r:id="rId6"/>
    <p:sldId id="357" r:id="rId7"/>
    <p:sldId id="359" r:id="rId8"/>
    <p:sldId id="360" r:id="rId9"/>
    <p:sldId id="369" r:id="rId10"/>
    <p:sldId id="370" r:id="rId11"/>
    <p:sldId id="378" r:id="rId12"/>
    <p:sldId id="362" r:id="rId13"/>
    <p:sldId id="363" r:id="rId14"/>
    <p:sldId id="375" r:id="rId15"/>
    <p:sldId id="427" r:id="rId16"/>
    <p:sldId id="428" r:id="rId17"/>
    <p:sldId id="429" r:id="rId18"/>
    <p:sldId id="430" r:id="rId19"/>
    <p:sldId id="381" r:id="rId20"/>
    <p:sldId id="371" r:id="rId21"/>
    <p:sldId id="372" r:id="rId22"/>
    <p:sldId id="382" r:id="rId23"/>
    <p:sldId id="383" r:id="rId24"/>
    <p:sldId id="379" r:id="rId25"/>
    <p:sldId id="380" r:id="rId26"/>
    <p:sldId id="384" r:id="rId27"/>
    <p:sldId id="386" r:id="rId28"/>
    <p:sldId id="387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31" r:id="rId57"/>
    <p:sldId id="432" r:id="rId58"/>
    <p:sldId id="433" r:id="rId59"/>
    <p:sldId id="434" r:id="rId60"/>
    <p:sldId id="425" r:id="rId61"/>
    <p:sldId id="426" r:id="rId6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654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defTabSz="96043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defTabSz="96043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 smtClean="0"/>
            </a:lvl1pPr>
          </a:lstStyle>
          <a:p>
            <a:pPr>
              <a:defRPr/>
            </a:pPr>
            <a:fld id="{FF2B7E89-41F6-46A2-8E49-06C314642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99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30D927D-CDC3-4AFE-9420-D7A9E4D9A5C5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418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Channeling</a:t>
            </a:r>
            <a:r>
              <a:rPr lang="en-US" baseline="0" dirty="0" smtClean="0"/>
              <a:t> obtained by setting a standing electron wave across the structure. </a:t>
            </a:r>
            <a:r>
              <a:rPr lang="en-US" baseline="0" dirty="0" err="1" smtClean="0"/>
              <a:t>Alchemi</a:t>
            </a:r>
            <a:r>
              <a:rPr lang="en-US" baseline="0" dirty="0" smtClean="0"/>
              <a:t> is first proposal by </a:t>
            </a:r>
            <a:r>
              <a:rPr lang="en-US" baseline="0" dirty="0" err="1" smtClean="0"/>
              <a:t>Tafto</a:t>
            </a:r>
            <a:r>
              <a:rPr lang="en-US" baseline="0" dirty="0" smtClean="0"/>
              <a:t> and Spence, 218, Science, 1982; </a:t>
            </a:r>
            <a:r>
              <a:rPr lang="en-US" baseline="0" dirty="0" err="1" smtClean="0"/>
              <a:t>Tafto</a:t>
            </a:r>
            <a:r>
              <a:rPr lang="en-US" baseline="0" dirty="0" smtClean="0"/>
              <a:t> and Spence, 9, Ultramicroscopy, 1982.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C358-DBBA-4693-8ECC-3F96639463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higher</a:t>
            </a:r>
            <a:r>
              <a:rPr lang="en-US" baseline="0" dirty="0" smtClean="0"/>
              <a:t> angle results in less dynamical effects. It depends on material species, orientation and presumably thickness.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C358-DBBA-4693-8ECC-3F96639463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A6239-86B4-44CF-8679-3B62E487ACAB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00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244AE-80CA-4F0E-B7F7-64FCFDDDD58E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40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9B4F36-1852-4C2E-9C0E-B0FAA6583208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409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B002E-AF0B-433A-A29D-E4A32810AF2C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579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EFAE3D-9790-4DBF-A2BF-8F377123B03B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834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A74B3-791C-4BD6-ABF7-046388BD957F}" type="slidenum">
              <a:rPr lang="en-US" altLang="en-US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052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DFC7F-7732-48DE-8A55-CFC62103B48C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459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6DBA9F-09A6-420A-A0DE-89939DFEB1D7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48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782CCF-7038-46B7-92E5-631513741B50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5593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7801F9-8CF6-43CC-84D9-C3E3C376BE98}" type="slidenum">
              <a:rPr lang="en-US" altLang="en-US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003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5DEEF-CF8D-4C1E-8B24-6A80498FC3E0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151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A14BB0-9196-4599-BF0F-CE0F9A59A82C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688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FFA6C6-C0CB-4FE5-82AE-607F25B68BFD}" type="slidenum">
              <a:rPr lang="en-US" altLang="en-US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946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333D-F37D-4129-BAF3-7C4CC94CD2D0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462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A8516-9152-476A-B368-510AAFCF1C0D}" type="slidenum">
              <a:rPr lang="en-US" altLang="en-US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097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50FF0-BDBE-418B-A4E6-1A8A12ABABEE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003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1B230-C7D8-4957-97AB-D5A4DF9E5E78}" type="slidenum">
              <a:rPr lang="en-US" altLang="en-US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526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1F02F4-10C1-446F-A7CC-16581661DBC1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042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8E7D4A-DA91-4D01-AA0E-17995D988CE8}" type="slidenum">
              <a:rPr lang="en-US" altLang="en-US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19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73361A6-A806-4AEB-B271-030912A251AB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9192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A2079-BC80-40B7-A0AF-04A551C2D695}" type="slidenum">
              <a:rPr lang="en-US" altLang="en-US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287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DF992C-4855-43A7-B394-34AB969B3144}" type="slidenum">
              <a:rPr lang="en-US" altLang="en-US">
                <a:solidFill>
                  <a:srgbClr val="000000"/>
                </a:solidFill>
              </a:rPr>
              <a:pPr/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999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A4192-882F-4DF0-B906-EBF636593789}" type="slidenum">
              <a:rPr lang="en-US" altLang="en-US">
                <a:solidFill>
                  <a:srgbClr val="000000"/>
                </a:solidFill>
              </a:rPr>
              <a:pPr/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471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AF8C2-B554-44C8-ADFB-9D30A1C02F4A}" type="slidenum">
              <a:rPr lang="en-US" altLang="en-US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694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D05B8-1B01-4231-A926-68A60FCA81B8}" type="slidenum">
              <a:rPr lang="en-US" altLang="en-US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857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AB55D-7C60-4BB1-B4C9-5C1468F2222E}" type="slidenum">
              <a:rPr lang="en-US" altLang="en-US">
                <a:solidFill>
                  <a:srgbClr val="000000"/>
                </a:solidFill>
              </a:rPr>
              <a:pPr/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4584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F6BC5-6A4A-4D0D-8D0A-FFFBC7598C98}" type="slidenum">
              <a:rPr lang="en-US" altLang="en-US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8952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D1041-AE9D-41A6-ADFD-874CA5FAC840}" type="slidenum">
              <a:rPr lang="en-US" altLang="en-US">
                <a:solidFill>
                  <a:srgbClr val="000000"/>
                </a:solidFill>
              </a:rPr>
              <a:pPr/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409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55269-D1E6-4F37-AE57-6EE4C12562A1}" type="slidenum">
              <a:rPr lang="en-US" altLang="en-US">
                <a:solidFill>
                  <a:srgbClr val="000000"/>
                </a:solidFill>
              </a:rPr>
              <a:pPr/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1092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0F8BA-5391-4FBD-A35A-F875B31F56E4}" type="slidenum">
              <a:rPr lang="en-US" altLang="en-US">
                <a:solidFill>
                  <a:srgbClr val="000000"/>
                </a:solidFill>
              </a:rPr>
              <a:pPr/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24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6566D0-3A15-4360-92E9-14303A853A83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50006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F6D66B-8625-4848-842F-E81AB2C142D1}" type="slidenum">
              <a:rPr lang="en-US" altLang="en-US">
                <a:solidFill>
                  <a:srgbClr val="000000"/>
                </a:solidFill>
              </a:rPr>
              <a:pPr/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299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C2D56-9475-4709-8CF4-6EA89FE82D68}" type="slidenum">
              <a:rPr lang="en-US" altLang="en-US">
                <a:solidFill>
                  <a:srgbClr val="000000"/>
                </a:solidFill>
              </a:rPr>
              <a:pPr/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252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98562-7627-4E1D-8584-66D0ACE51A5A}" type="slidenum">
              <a:rPr lang="en-US" altLang="en-US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828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83E0D-0716-4F59-AE7D-69F9FEADF4CE}" type="slidenum">
              <a:rPr lang="en-US" altLang="en-US">
                <a:solidFill>
                  <a:srgbClr val="000000"/>
                </a:solidFill>
              </a:rPr>
              <a:pPr/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520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0F58D-7F09-4DF5-A4F7-20C5445648FB}" type="slidenum">
              <a:rPr lang="en-US" altLang="en-US">
                <a:solidFill>
                  <a:srgbClr val="000000"/>
                </a:solidFill>
              </a:rPr>
              <a:pPr/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4516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EC1E13-35E4-4800-B819-28F7C2794002}" type="slidenum">
              <a:rPr lang="en-US" altLang="en-US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6554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3A5E1-99E1-47A2-8A64-E546E169D890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281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798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71F4C7-8BA2-4B0A-BC0C-E2B296F9B214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378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157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462BD-7508-4A84-AA47-4138AF3822C6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387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0050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F5A73-9FE3-4BF9-93A7-D7F9A5C2428E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331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82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A638D-77BC-4459-A06F-56F515C0482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2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D8659-43D2-4620-9759-F84D2153C899}" type="slidenum">
              <a:rPr lang="en-US" altLang="en-US">
                <a:solidFill>
                  <a:srgbClr val="000000"/>
                </a:solidFill>
              </a:rPr>
              <a:pPr/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676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E325B8-EF09-4EA9-99B8-81340D8489D3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278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BD8B2-2ECD-48C7-9D07-CF9320318EE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13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020C105-33C4-4C1B-BDB2-9AC2E9A8D6CD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3804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04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DB465B1-0F1C-4CA6-B136-B30800288632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2022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Ordered</a:t>
            </a:r>
            <a:r>
              <a:rPr lang="en-US" baseline="0" dirty="0" smtClean="0"/>
              <a:t> oxide and </a:t>
            </a:r>
            <a:r>
              <a:rPr lang="en-US" baseline="0" dirty="0" err="1" smtClean="0"/>
              <a:t>intermetallics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C358-DBBA-4693-8ECC-3F96639463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5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0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8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3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38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42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32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37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88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9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54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47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1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08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568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9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>
            <a:lvl2pPr marL="742950" indent="-285750"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2pPr marL="742950" indent="-285750"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49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4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028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 marL="742950" indent="-285750">
              <a:buSzPct val="75000"/>
              <a:buFont typeface="Wingdings" panose="05000000000000000000" pitchFamily="2" charset="2"/>
              <a:buChar char="q"/>
              <a:defRPr sz="2800"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 sz="2400"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 sz="2000"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161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10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3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05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93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72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2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9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86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620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29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89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5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36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678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047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202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00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95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78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96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08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7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05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89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2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8349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95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>
            <a:lvl2pPr marL="742950" indent="-285750"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2pPr marL="742950" indent="-285750"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578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72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22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 marL="742950" indent="-285750">
              <a:buSzPct val="75000"/>
              <a:buFont typeface="Wingdings" panose="05000000000000000000" pitchFamily="2" charset="2"/>
              <a:buChar char="q"/>
              <a:defRPr sz="2800"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 sz="2400"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 sz="2000"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076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897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7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179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575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5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14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2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28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7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13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35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6148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9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2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153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6154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5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156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6157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9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0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161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6162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3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616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97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8195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8196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98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4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6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7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8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9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8210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1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1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21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608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Monotype Sort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6148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49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2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6153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6154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5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6156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6157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9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0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6161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6162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3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16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140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8195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8196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98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4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6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7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8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9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8210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1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1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21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10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Monotype Sort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jpeg"/><Relationship Id="rId5" Type="http://schemas.openxmlformats.org/officeDocument/2006/relationships/image" Target="../media/image30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60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5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70.png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1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png"/><Relationship Id="rId9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83.w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5" Type="http://schemas.openxmlformats.org/officeDocument/2006/relationships/image" Target="../media/image8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2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2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28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18.emf"/><Relationship Id="rId4" Type="http://schemas.openxmlformats.org/officeDocument/2006/relationships/oleObject" Target="../embeddings/oleObject3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Precession Diffraction: The </a:t>
            </a:r>
            <a:r>
              <a:rPr lang="en-US" sz="4000" dirty="0" err="1" smtClean="0"/>
              <a:t>Philospher’s</a:t>
            </a:r>
            <a:r>
              <a:rPr lang="en-US" sz="4000" dirty="0" smtClean="0"/>
              <a:t> Stone of Electron Crystallography?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3236912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36004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spiningstar2 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529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oliv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65400"/>
            <a:ext cx="20843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1331913" y="188913"/>
            <a:ext cx="6227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B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APPLICATION :   PERFECT  CRYSTAL ORIENTATION </a:t>
            </a: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900113" y="3789363"/>
            <a:ext cx="187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fr-BE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PRECESSION  OFF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225288" name="Rectangle 8"/>
          <p:cNvSpPr>
            <a:spLocks noChangeArrowheads="1"/>
          </p:cNvSpPr>
          <p:nvPr/>
        </p:nvSpPr>
        <p:spPr bwMode="auto">
          <a:xfrm>
            <a:off x="5724525" y="908050"/>
            <a:ext cx="1717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PRECESSION  ON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468313" y="4868863"/>
            <a:ext cx="507206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BE" sz="160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Crystals –specially minerals -usually grow in platelet </a:t>
            </a:r>
          </a:p>
          <a:p>
            <a:pPr>
              <a:defRPr/>
            </a:pPr>
            <a:r>
              <a:rPr lang="fr-BE" sz="160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or fiber shape  and results dificult to orient perfectly in a particular zone axis; in this example olivine crystals are perfectly oriented after precession is on.</a:t>
            </a:r>
          </a:p>
          <a:p>
            <a:pPr>
              <a:defRPr/>
            </a:pPr>
            <a:endParaRPr lang="fr-BE" sz="1600"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225290" name="Rectangle 10"/>
          <p:cNvSpPr>
            <a:spLocks noChangeArrowheads="1"/>
          </p:cNvSpPr>
          <p:nvPr/>
        </p:nvSpPr>
        <p:spPr bwMode="auto">
          <a:xfrm>
            <a:off x="4067175" y="3573463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OLIVINE</a:t>
            </a:r>
            <a:endParaRPr lang="en-US" sz="1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8725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580063" y="6381750"/>
            <a:ext cx="31448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BE" sz="1200">
                <a:latin typeface="Franklin Gothic Demi" pitchFamily="34" charset="0"/>
              </a:rPr>
              <a:t>Courtesy X.Zou, S.Hovmoller Univ Stockholm</a:t>
            </a:r>
            <a:endParaRPr lang="en-US" sz="1200"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W\HIPpublication\precession\fig\PED-carb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501015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5408" y="5334000"/>
            <a:ext cx="3073192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STO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Perovskite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Structures of STO and Fe</a:t>
            </a:r>
            <a:r>
              <a:rPr lang="en-US" baseline="-25000" dirty="0" smtClean="0"/>
              <a:t>2</a:t>
            </a:r>
            <a:r>
              <a:rPr lang="en-US" dirty="0" smtClean="0"/>
              <a:t>MnAl</a:t>
            </a:r>
            <a:endParaRPr lang="en-US" dirty="0"/>
          </a:p>
        </p:txBody>
      </p:sp>
      <p:grpSp>
        <p:nvGrpSpPr>
          <p:cNvPr id="4" name="Group 116"/>
          <p:cNvGrpSpPr>
            <a:grpSpLocks noChangeAspect="1"/>
          </p:cNvGrpSpPr>
          <p:nvPr/>
        </p:nvGrpSpPr>
        <p:grpSpPr bwMode="auto">
          <a:xfrm>
            <a:off x="4763525" y="1915607"/>
            <a:ext cx="3278687" cy="3085478"/>
            <a:chOff x="2832" y="1296"/>
            <a:chExt cx="1632" cy="1536"/>
          </a:xfrm>
        </p:grpSpPr>
        <p:sp>
          <p:nvSpPr>
            <p:cNvPr id="5" name="Line 117"/>
            <p:cNvSpPr>
              <a:spLocks noChangeAspect="1" noChangeShapeType="1"/>
            </p:cNvSpPr>
            <p:nvPr/>
          </p:nvSpPr>
          <p:spPr bwMode="auto">
            <a:xfrm>
              <a:off x="3888" y="1968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18"/>
            <p:cNvSpPr>
              <a:spLocks noChangeAspect="1" noChangeShapeType="1"/>
            </p:cNvSpPr>
            <p:nvPr/>
          </p:nvSpPr>
          <p:spPr bwMode="auto">
            <a:xfrm>
              <a:off x="3312" y="1968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19"/>
            <p:cNvSpPr>
              <a:spLocks noChangeAspect="1" noChangeShapeType="1"/>
            </p:cNvSpPr>
            <p:nvPr/>
          </p:nvSpPr>
          <p:spPr bwMode="auto">
            <a:xfrm>
              <a:off x="3840" y="1392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0"/>
            <p:cNvSpPr>
              <a:spLocks noChangeAspect="1" noChangeShapeType="1"/>
            </p:cNvSpPr>
            <p:nvPr/>
          </p:nvSpPr>
          <p:spPr bwMode="auto">
            <a:xfrm>
              <a:off x="3840" y="2016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21"/>
            <p:cNvSpPr>
              <a:spLocks noChangeAspect="1" noChangeShapeType="1"/>
            </p:cNvSpPr>
            <p:nvPr/>
          </p:nvSpPr>
          <p:spPr bwMode="auto">
            <a:xfrm>
              <a:off x="3264" y="2016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22"/>
            <p:cNvSpPr>
              <a:spLocks noChangeAspect="1" noChangeShapeType="1"/>
            </p:cNvSpPr>
            <p:nvPr/>
          </p:nvSpPr>
          <p:spPr bwMode="auto">
            <a:xfrm>
              <a:off x="3264" y="1392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3"/>
            <p:cNvSpPr>
              <a:spLocks noChangeAspect="1" noChangeShapeType="1"/>
            </p:cNvSpPr>
            <p:nvPr/>
          </p:nvSpPr>
          <p:spPr bwMode="auto">
            <a:xfrm flipH="1">
              <a:off x="3216" y="1680"/>
              <a:ext cx="192" cy="96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4"/>
            <p:cNvSpPr>
              <a:spLocks noChangeAspect="1" noChangeShapeType="1"/>
            </p:cNvSpPr>
            <p:nvPr/>
          </p:nvSpPr>
          <p:spPr bwMode="auto">
            <a:xfrm flipH="1">
              <a:off x="3792" y="1680"/>
              <a:ext cx="192" cy="96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5"/>
            <p:cNvSpPr>
              <a:spLocks noChangeAspect="1" noChangeShapeType="1"/>
            </p:cNvSpPr>
            <p:nvPr/>
          </p:nvSpPr>
          <p:spPr bwMode="auto">
            <a:xfrm flipH="1">
              <a:off x="3792" y="2304"/>
              <a:ext cx="192" cy="96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6"/>
            <p:cNvSpPr>
              <a:spLocks noChangeAspect="1" noChangeShapeType="1"/>
            </p:cNvSpPr>
            <p:nvPr/>
          </p:nvSpPr>
          <p:spPr bwMode="auto">
            <a:xfrm flipH="1">
              <a:off x="3216" y="2304"/>
              <a:ext cx="192" cy="96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27"/>
            <p:cNvSpPr>
              <a:spLocks noChangeAspect="1" noChangeArrowheads="1"/>
            </p:cNvSpPr>
            <p:nvPr/>
          </p:nvSpPr>
          <p:spPr bwMode="auto">
            <a:xfrm>
              <a:off x="3936" y="1632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28"/>
            <p:cNvSpPr>
              <a:spLocks noChangeAspect="1" noChangeArrowheads="1"/>
            </p:cNvSpPr>
            <p:nvPr/>
          </p:nvSpPr>
          <p:spPr bwMode="auto">
            <a:xfrm>
              <a:off x="3744" y="1728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29"/>
            <p:cNvSpPr>
              <a:spLocks noChangeAspect="1" noChangeArrowheads="1"/>
            </p:cNvSpPr>
            <p:nvPr/>
          </p:nvSpPr>
          <p:spPr bwMode="auto">
            <a:xfrm>
              <a:off x="3168" y="1728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30"/>
            <p:cNvSpPr>
              <a:spLocks noChangeAspect="1" noChangeArrowheads="1"/>
            </p:cNvSpPr>
            <p:nvPr/>
          </p:nvSpPr>
          <p:spPr bwMode="auto">
            <a:xfrm>
              <a:off x="3360" y="2256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31"/>
            <p:cNvSpPr>
              <a:spLocks noChangeAspect="1" noChangeArrowheads="1"/>
            </p:cNvSpPr>
            <p:nvPr/>
          </p:nvSpPr>
          <p:spPr bwMode="auto">
            <a:xfrm>
              <a:off x="3936" y="225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32"/>
            <p:cNvSpPr>
              <a:spLocks noChangeAspect="1" noChangeArrowheads="1"/>
            </p:cNvSpPr>
            <p:nvPr/>
          </p:nvSpPr>
          <p:spPr bwMode="auto">
            <a:xfrm>
              <a:off x="3744" y="2352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33"/>
            <p:cNvSpPr>
              <a:spLocks noChangeAspect="1" noChangeArrowheads="1"/>
            </p:cNvSpPr>
            <p:nvPr/>
          </p:nvSpPr>
          <p:spPr bwMode="auto">
            <a:xfrm>
              <a:off x="3168" y="2352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34"/>
            <p:cNvSpPr>
              <a:spLocks noChangeAspect="1" noChangeShapeType="1"/>
            </p:cNvSpPr>
            <p:nvPr/>
          </p:nvSpPr>
          <p:spPr bwMode="auto">
            <a:xfrm>
              <a:off x="3456" y="1680"/>
              <a:ext cx="48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35"/>
            <p:cNvSpPr>
              <a:spLocks noChangeAspect="1" noChangeShapeType="1"/>
            </p:cNvSpPr>
            <p:nvPr/>
          </p:nvSpPr>
          <p:spPr bwMode="auto">
            <a:xfrm>
              <a:off x="3264" y="2400"/>
              <a:ext cx="48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36"/>
            <p:cNvSpPr>
              <a:spLocks noChangeAspect="1" noChangeShapeType="1"/>
            </p:cNvSpPr>
            <p:nvPr/>
          </p:nvSpPr>
          <p:spPr bwMode="auto">
            <a:xfrm>
              <a:off x="3216" y="1824"/>
              <a:ext cx="0" cy="52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37"/>
            <p:cNvSpPr>
              <a:spLocks noChangeAspect="1" noChangeShapeType="1"/>
            </p:cNvSpPr>
            <p:nvPr/>
          </p:nvSpPr>
          <p:spPr bwMode="auto">
            <a:xfrm>
              <a:off x="3456" y="2304"/>
              <a:ext cx="48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38"/>
            <p:cNvSpPr>
              <a:spLocks noChangeAspect="1" noChangeShapeType="1"/>
            </p:cNvSpPr>
            <p:nvPr/>
          </p:nvSpPr>
          <p:spPr bwMode="auto">
            <a:xfrm>
              <a:off x="3264" y="1776"/>
              <a:ext cx="48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39"/>
            <p:cNvSpPr>
              <a:spLocks noChangeAspect="1" noChangeShapeType="1"/>
            </p:cNvSpPr>
            <p:nvPr/>
          </p:nvSpPr>
          <p:spPr bwMode="auto">
            <a:xfrm>
              <a:off x="3456" y="1728"/>
              <a:ext cx="0" cy="52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40"/>
            <p:cNvSpPr>
              <a:spLocks noChangeAspect="1" noChangeShapeType="1"/>
            </p:cNvSpPr>
            <p:nvPr/>
          </p:nvSpPr>
          <p:spPr bwMode="auto">
            <a:xfrm>
              <a:off x="3792" y="1824"/>
              <a:ext cx="0" cy="52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41"/>
            <p:cNvSpPr>
              <a:spLocks noChangeAspect="1" noChangeShapeType="1"/>
            </p:cNvSpPr>
            <p:nvPr/>
          </p:nvSpPr>
          <p:spPr bwMode="auto">
            <a:xfrm>
              <a:off x="2880" y="1584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2"/>
            <p:cNvSpPr>
              <a:spLocks noChangeAspect="1" noChangeShapeType="1"/>
            </p:cNvSpPr>
            <p:nvPr/>
          </p:nvSpPr>
          <p:spPr bwMode="auto">
            <a:xfrm flipH="1">
              <a:off x="4032" y="2688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43"/>
            <p:cNvSpPr>
              <a:spLocks noChangeAspect="1" noChangeShapeType="1"/>
            </p:cNvSpPr>
            <p:nvPr/>
          </p:nvSpPr>
          <p:spPr bwMode="auto">
            <a:xfrm>
              <a:off x="3072" y="1488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44"/>
            <p:cNvSpPr>
              <a:spLocks noChangeAspect="1" noChangeShapeType="1"/>
            </p:cNvSpPr>
            <p:nvPr/>
          </p:nvSpPr>
          <p:spPr bwMode="auto">
            <a:xfrm>
              <a:off x="2880" y="2208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45"/>
            <p:cNvSpPr>
              <a:spLocks noChangeAspect="1" noChangeShapeType="1"/>
            </p:cNvSpPr>
            <p:nvPr/>
          </p:nvSpPr>
          <p:spPr bwMode="auto">
            <a:xfrm>
              <a:off x="3072" y="2112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46"/>
            <p:cNvSpPr>
              <a:spLocks noChangeAspect="1" noChangeShapeType="1"/>
            </p:cNvSpPr>
            <p:nvPr/>
          </p:nvSpPr>
          <p:spPr bwMode="auto">
            <a:xfrm>
              <a:off x="3456" y="2208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47"/>
            <p:cNvSpPr>
              <a:spLocks noChangeAspect="1" noChangeShapeType="1"/>
            </p:cNvSpPr>
            <p:nvPr/>
          </p:nvSpPr>
          <p:spPr bwMode="auto">
            <a:xfrm>
              <a:off x="3648" y="2112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48"/>
            <p:cNvSpPr>
              <a:spLocks noChangeAspect="1" noChangeShapeType="1"/>
            </p:cNvSpPr>
            <p:nvPr/>
          </p:nvSpPr>
          <p:spPr bwMode="auto">
            <a:xfrm>
              <a:off x="4032" y="2208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49"/>
            <p:cNvSpPr>
              <a:spLocks noChangeAspect="1" noChangeShapeType="1"/>
            </p:cNvSpPr>
            <p:nvPr/>
          </p:nvSpPr>
          <p:spPr bwMode="auto">
            <a:xfrm flipH="1">
              <a:off x="4224" y="259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50"/>
            <p:cNvSpPr>
              <a:spLocks noChangeAspect="1" noChangeShapeType="1"/>
            </p:cNvSpPr>
            <p:nvPr/>
          </p:nvSpPr>
          <p:spPr bwMode="auto">
            <a:xfrm>
              <a:off x="4224" y="2112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51"/>
            <p:cNvSpPr>
              <a:spLocks noChangeAspect="1" noChangeShapeType="1"/>
            </p:cNvSpPr>
            <p:nvPr/>
          </p:nvSpPr>
          <p:spPr bwMode="auto">
            <a:xfrm>
              <a:off x="4416" y="2016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152"/>
            <p:cNvSpPr>
              <a:spLocks noChangeAspect="1" noChangeShapeType="1"/>
            </p:cNvSpPr>
            <p:nvPr/>
          </p:nvSpPr>
          <p:spPr bwMode="auto">
            <a:xfrm>
              <a:off x="4416" y="1392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153"/>
            <p:cNvSpPr>
              <a:spLocks noChangeAspect="1" noChangeShapeType="1"/>
            </p:cNvSpPr>
            <p:nvPr/>
          </p:nvSpPr>
          <p:spPr bwMode="auto">
            <a:xfrm>
              <a:off x="4224" y="1488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54"/>
            <p:cNvSpPr>
              <a:spLocks noChangeAspect="1" noChangeShapeType="1"/>
            </p:cNvSpPr>
            <p:nvPr/>
          </p:nvSpPr>
          <p:spPr bwMode="auto">
            <a:xfrm>
              <a:off x="4032" y="1584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55"/>
            <p:cNvSpPr>
              <a:spLocks noChangeAspect="1" noChangeShapeType="1"/>
            </p:cNvSpPr>
            <p:nvPr/>
          </p:nvSpPr>
          <p:spPr bwMode="auto">
            <a:xfrm>
              <a:off x="3648" y="1488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56"/>
            <p:cNvSpPr>
              <a:spLocks noChangeAspect="1" noChangeShapeType="1"/>
            </p:cNvSpPr>
            <p:nvPr/>
          </p:nvSpPr>
          <p:spPr bwMode="auto">
            <a:xfrm>
              <a:off x="3456" y="1584"/>
              <a:ext cx="0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57"/>
            <p:cNvSpPr>
              <a:spLocks noChangeAspect="1" noChangeShapeType="1"/>
            </p:cNvSpPr>
            <p:nvPr/>
          </p:nvSpPr>
          <p:spPr bwMode="auto">
            <a:xfrm>
              <a:off x="3504" y="2784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58"/>
            <p:cNvSpPr>
              <a:spLocks noChangeAspect="1" noChangeShapeType="1"/>
            </p:cNvSpPr>
            <p:nvPr/>
          </p:nvSpPr>
          <p:spPr bwMode="auto">
            <a:xfrm>
              <a:off x="2928" y="2784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59"/>
            <p:cNvSpPr>
              <a:spLocks noChangeAspect="1" noChangeShapeType="1"/>
            </p:cNvSpPr>
            <p:nvPr/>
          </p:nvSpPr>
          <p:spPr bwMode="auto">
            <a:xfrm>
              <a:off x="3408" y="1728"/>
              <a:ext cx="0" cy="52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60"/>
            <p:cNvSpPr>
              <a:spLocks noChangeAspect="1" noChangeShapeType="1"/>
            </p:cNvSpPr>
            <p:nvPr/>
          </p:nvSpPr>
          <p:spPr bwMode="auto">
            <a:xfrm>
              <a:off x="3984" y="1728"/>
              <a:ext cx="0" cy="52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161"/>
            <p:cNvSpPr>
              <a:spLocks noChangeAspect="1" noChangeShapeType="1"/>
            </p:cNvSpPr>
            <p:nvPr/>
          </p:nvSpPr>
          <p:spPr bwMode="auto">
            <a:xfrm>
              <a:off x="3696" y="2688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162"/>
            <p:cNvSpPr>
              <a:spLocks noChangeAspect="1" noChangeShapeType="1"/>
            </p:cNvSpPr>
            <p:nvPr/>
          </p:nvSpPr>
          <p:spPr bwMode="auto">
            <a:xfrm>
              <a:off x="3120" y="2688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163"/>
            <p:cNvSpPr>
              <a:spLocks noChangeAspect="1" noChangeShapeType="1"/>
            </p:cNvSpPr>
            <p:nvPr/>
          </p:nvSpPr>
          <p:spPr bwMode="auto">
            <a:xfrm>
              <a:off x="3888" y="2592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164"/>
            <p:cNvSpPr>
              <a:spLocks noChangeAspect="1" noChangeShapeType="1"/>
            </p:cNvSpPr>
            <p:nvPr/>
          </p:nvSpPr>
          <p:spPr bwMode="auto">
            <a:xfrm>
              <a:off x="3312" y="2592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165"/>
            <p:cNvSpPr>
              <a:spLocks noChangeAspect="1" noChangeShapeType="1"/>
            </p:cNvSpPr>
            <p:nvPr/>
          </p:nvSpPr>
          <p:spPr bwMode="auto">
            <a:xfrm>
              <a:off x="3696" y="2064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66"/>
            <p:cNvSpPr>
              <a:spLocks noChangeAspect="1" noChangeShapeType="1"/>
            </p:cNvSpPr>
            <p:nvPr/>
          </p:nvSpPr>
          <p:spPr bwMode="auto">
            <a:xfrm>
              <a:off x="3120" y="2064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67"/>
            <p:cNvSpPr>
              <a:spLocks noChangeAspect="1" noChangeShapeType="1"/>
            </p:cNvSpPr>
            <p:nvPr/>
          </p:nvSpPr>
          <p:spPr bwMode="auto">
            <a:xfrm>
              <a:off x="3504" y="2160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68"/>
            <p:cNvSpPr>
              <a:spLocks noChangeAspect="1" noChangeShapeType="1"/>
            </p:cNvSpPr>
            <p:nvPr/>
          </p:nvSpPr>
          <p:spPr bwMode="auto">
            <a:xfrm>
              <a:off x="2928" y="2160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69"/>
            <p:cNvSpPr>
              <a:spLocks noChangeAspect="1" noChangeShapeType="1"/>
            </p:cNvSpPr>
            <p:nvPr/>
          </p:nvSpPr>
          <p:spPr bwMode="auto">
            <a:xfrm>
              <a:off x="3888" y="1344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70"/>
            <p:cNvSpPr>
              <a:spLocks noChangeAspect="1" noChangeShapeType="1"/>
            </p:cNvSpPr>
            <p:nvPr/>
          </p:nvSpPr>
          <p:spPr bwMode="auto">
            <a:xfrm>
              <a:off x="3312" y="1344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71"/>
            <p:cNvSpPr>
              <a:spLocks noChangeAspect="1" noChangeShapeType="1"/>
            </p:cNvSpPr>
            <p:nvPr/>
          </p:nvSpPr>
          <p:spPr bwMode="auto">
            <a:xfrm>
              <a:off x="3696" y="1440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72"/>
            <p:cNvSpPr>
              <a:spLocks noChangeAspect="1" noChangeShapeType="1"/>
            </p:cNvSpPr>
            <p:nvPr/>
          </p:nvSpPr>
          <p:spPr bwMode="auto">
            <a:xfrm>
              <a:off x="3120" y="1440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73"/>
            <p:cNvSpPr>
              <a:spLocks noChangeAspect="1" noChangeShapeType="1"/>
            </p:cNvSpPr>
            <p:nvPr/>
          </p:nvSpPr>
          <p:spPr bwMode="auto">
            <a:xfrm>
              <a:off x="3504" y="1536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74"/>
            <p:cNvSpPr>
              <a:spLocks noChangeAspect="1" noChangeShapeType="1"/>
            </p:cNvSpPr>
            <p:nvPr/>
          </p:nvSpPr>
          <p:spPr bwMode="auto">
            <a:xfrm>
              <a:off x="2928" y="1536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75"/>
            <p:cNvSpPr>
              <a:spLocks noChangeAspect="1" noChangeShapeType="1"/>
            </p:cNvSpPr>
            <p:nvPr/>
          </p:nvSpPr>
          <p:spPr bwMode="auto">
            <a:xfrm flipH="1">
              <a:off x="4032" y="2064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176"/>
            <p:cNvSpPr>
              <a:spLocks noChangeAspect="1" noChangeShapeType="1"/>
            </p:cNvSpPr>
            <p:nvPr/>
          </p:nvSpPr>
          <p:spPr bwMode="auto">
            <a:xfrm flipH="1">
              <a:off x="4224" y="1968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177"/>
            <p:cNvSpPr>
              <a:spLocks noChangeAspect="1" noChangeShapeType="1"/>
            </p:cNvSpPr>
            <p:nvPr/>
          </p:nvSpPr>
          <p:spPr bwMode="auto">
            <a:xfrm flipH="1">
              <a:off x="4032" y="1440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178"/>
            <p:cNvSpPr>
              <a:spLocks noChangeAspect="1" noChangeShapeType="1"/>
            </p:cNvSpPr>
            <p:nvPr/>
          </p:nvSpPr>
          <p:spPr bwMode="auto">
            <a:xfrm flipH="1">
              <a:off x="4224" y="1344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179"/>
            <p:cNvSpPr>
              <a:spLocks noChangeAspect="1" noChangeShapeType="1"/>
            </p:cNvSpPr>
            <p:nvPr/>
          </p:nvSpPr>
          <p:spPr bwMode="auto">
            <a:xfrm flipH="1">
              <a:off x="3648" y="259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180"/>
            <p:cNvSpPr>
              <a:spLocks noChangeAspect="1" noChangeShapeType="1"/>
            </p:cNvSpPr>
            <p:nvPr/>
          </p:nvSpPr>
          <p:spPr bwMode="auto">
            <a:xfrm flipH="1">
              <a:off x="3456" y="2064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181"/>
            <p:cNvSpPr>
              <a:spLocks noChangeAspect="1" noChangeShapeType="1"/>
            </p:cNvSpPr>
            <p:nvPr/>
          </p:nvSpPr>
          <p:spPr bwMode="auto">
            <a:xfrm flipH="1">
              <a:off x="3648" y="1968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182"/>
            <p:cNvSpPr>
              <a:spLocks noChangeAspect="1" noChangeShapeType="1"/>
            </p:cNvSpPr>
            <p:nvPr/>
          </p:nvSpPr>
          <p:spPr bwMode="auto">
            <a:xfrm flipH="1">
              <a:off x="3456" y="1440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183"/>
            <p:cNvSpPr>
              <a:spLocks noChangeAspect="1" noChangeShapeType="1"/>
            </p:cNvSpPr>
            <p:nvPr/>
          </p:nvSpPr>
          <p:spPr bwMode="auto">
            <a:xfrm flipH="1">
              <a:off x="3648" y="1344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Line 184"/>
            <p:cNvSpPr>
              <a:spLocks noChangeAspect="1" noChangeShapeType="1"/>
            </p:cNvSpPr>
            <p:nvPr/>
          </p:nvSpPr>
          <p:spPr bwMode="auto">
            <a:xfrm flipH="1">
              <a:off x="2880" y="2688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Line 185"/>
            <p:cNvSpPr>
              <a:spLocks noChangeAspect="1" noChangeShapeType="1"/>
            </p:cNvSpPr>
            <p:nvPr/>
          </p:nvSpPr>
          <p:spPr bwMode="auto">
            <a:xfrm flipH="1">
              <a:off x="3072" y="259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Line 186"/>
            <p:cNvSpPr>
              <a:spLocks noChangeAspect="1" noChangeShapeType="1"/>
            </p:cNvSpPr>
            <p:nvPr/>
          </p:nvSpPr>
          <p:spPr bwMode="auto">
            <a:xfrm flipH="1">
              <a:off x="2880" y="2064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187"/>
            <p:cNvSpPr>
              <a:spLocks noChangeAspect="1" noChangeShapeType="1"/>
            </p:cNvSpPr>
            <p:nvPr/>
          </p:nvSpPr>
          <p:spPr bwMode="auto">
            <a:xfrm flipH="1">
              <a:off x="3072" y="1968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188"/>
            <p:cNvSpPr>
              <a:spLocks noChangeAspect="1" noChangeShapeType="1"/>
            </p:cNvSpPr>
            <p:nvPr/>
          </p:nvSpPr>
          <p:spPr bwMode="auto">
            <a:xfrm flipH="1">
              <a:off x="2880" y="1440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189"/>
            <p:cNvSpPr>
              <a:spLocks noChangeAspect="1" noChangeShapeType="1"/>
            </p:cNvSpPr>
            <p:nvPr/>
          </p:nvSpPr>
          <p:spPr bwMode="auto">
            <a:xfrm flipH="1">
              <a:off x="3072" y="1344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190"/>
            <p:cNvSpPr>
              <a:spLocks noChangeAspect="1" noChangeArrowheads="1"/>
            </p:cNvSpPr>
            <p:nvPr/>
          </p:nvSpPr>
          <p:spPr bwMode="auto">
            <a:xfrm>
              <a:off x="3360" y="1632"/>
              <a:ext cx="96" cy="9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191"/>
            <p:cNvSpPr>
              <a:spLocks noChangeAspect="1" noChangeArrowheads="1"/>
            </p:cNvSpPr>
            <p:nvPr/>
          </p:nvSpPr>
          <p:spPr bwMode="auto">
            <a:xfrm>
              <a:off x="3936" y="2256"/>
              <a:ext cx="96" cy="9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192"/>
            <p:cNvSpPr>
              <a:spLocks noChangeAspect="1" noChangeArrowheads="1"/>
            </p:cNvSpPr>
            <p:nvPr/>
          </p:nvSpPr>
          <p:spPr bwMode="auto">
            <a:xfrm>
              <a:off x="3168" y="2352"/>
              <a:ext cx="96" cy="9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193"/>
            <p:cNvSpPr>
              <a:spLocks noChangeAspect="1" noChangeArrowheads="1"/>
            </p:cNvSpPr>
            <p:nvPr/>
          </p:nvSpPr>
          <p:spPr bwMode="auto">
            <a:xfrm>
              <a:off x="3744" y="1728"/>
              <a:ext cx="96" cy="9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194"/>
            <p:cNvSpPr>
              <a:spLocks noChangeAspect="1" noChangeArrowheads="1"/>
            </p:cNvSpPr>
            <p:nvPr/>
          </p:nvSpPr>
          <p:spPr bwMode="auto">
            <a:xfrm>
              <a:off x="2832" y="14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195"/>
            <p:cNvSpPr>
              <a:spLocks noChangeAspect="1" noChangeArrowheads="1"/>
            </p:cNvSpPr>
            <p:nvPr/>
          </p:nvSpPr>
          <p:spPr bwMode="auto">
            <a:xfrm>
              <a:off x="3024" y="13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196"/>
            <p:cNvSpPr>
              <a:spLocks noChangeAspect="1" noChangeArrowheads="1"/>
            </p:cNvSpPr>
            <p:nvPr/>
          </p:nvSpPr>
          <p:spPr bwMode="auto">
            <a:xfrm>
              <a:off x="3216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197"/>
            <p:cNvSpPr>
              <a:spLocks noChangeAspect="1" noChangeArrowheads="1"/>
            </p:cNvSpPr>
            <p:nvPr/>
          </p:nvSpPr>
          <p:spPr bwMode="auto">
            <a:xfrm>
              <a:off x="3408" y="14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198"/>
            <p:cNvSpPr>
              <a:spLocks noChangeAspect="1" noChangeArrowheads="1"/>
            </p:cNvSpPr>
            <p:nvPr/>
          </p:nvSpPr>
          <p:spPr bwMode="auto">
            <a:xfrm>
              <a:off x="3600" y="13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199"/>
            <p:cNvSpPr>
              <a:spLocks noChangeAspect="1" noChangeArrowheads="1"/>
            </p:cNvSpPr>
            <p:nvPr/>
          </p:nvSpPr>
          <p:spPr bwMode="auto">
            <a:xfrm>
              <a:off x="3792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200"/>
            <p:cNvSpPr>
              <a:spLocks noChangeAspect="1" noChangeArrowheads="1"/>
            </p:cNvSpPr>
            <p:nvPr/>
          </p:nvSpPr>
          <p:spPr bwMode="auto">
            <a:xfrm>
              <a:off x="4368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201"/>
            <p:cNvSpPr>
              <a:spLocks noChangeAspect="1" noChangeArrowheads="1"/>
            </p:cNvSpPr>
            <p:nvPr/>
          </p:nvSpPr>
          <p:spPr bwMode="auto">
            <a:xfrm>
              <a:off x="4176" y="13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202"/>
            <p:cNvSpPr>
              <a:spLocks noChangeAspect="1" noChangeArrowheads="1"/>
            </p:cNvSpPr>
            <p:nvPr/>
          </p:nvSpPr>
          <p:spPr bwMode="auto">
            <a:xfrm>
              <a:off x="3984" y="14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203"/>
            <p:cNvSpPr>
              <a:spLocks noChangeAspect="1" noChangeArrowheads="1"/>
            </p:cNvSpPr>
            <p:nvPr/>
          </p:nvSpPr>
          <p:spPr bwMode="auto">
            <a:xfrm>
              <a:off x="4176" y="20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204"/>
            <p:cNvSpPr>
              <a:spLocks noChangeAspect="1" noChangeArrowheads="1"/>
            </p:cNvSpPr>
            <p:nvPr/>
          </p:nvSpPr>
          <p:spPr bwMode="auto">
            <a:xfrm>
              <a:off x="3984" y="21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205"/>
            <p:cNvSpPr>
              <a:spLocks noChangeAspect="1" noChangeArrowheads="1"/>
            </p:cNvSpPr>
            <p:nvPr/>
          </p:nvSpPr>
          <p:spPr bwMode="auto">
            <a:xfrm>
              <a:off x="3792" y="19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206"/>
            <p:cNvSpPr>
              <a:spLocks noChangeAspect="1" noChangeArrowheads="1"/>
            </p:cNvSpPr>
            <p:nvPr/>
          </p:nvSpPr>
          <p:spPr bwMode="auto">
            <a:xfrm>
              <a:off x="3600" y="20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207"/>
            <p:cNvSpPr>
              <a:spLocks noChangeAspect="1" noChangeArrowheads="1"/>
            </p:cNvSpPr>
            <p:nvPr/>
          </p:nvSpPr>
          <p:spPr bwMode="auto">
            <a:xfrm>
              <a:off x="3408" y="21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208"/>
            <p:cNvSpPr>
              <a:spLocks noChangeAspect="1" noChangeArrowheads="1"/>
            </p:cNvSpPr>
            <p:nvPr/>
          </p:nvSpPr>
          <p:spPr bwMode="auto">
            <a:xfrm>
              <a:off x="3216" y="19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209"/>
            <p:cNvSpPr>
              <a:spLocks noChangeAspect="1" noChangeArrowheads="1"/>
            </p:cNvSpPr>
            <p:nvPr/>
          </p:nvSpPr>
          <p:spPr bwMode="auto">
            <a:xfrm>
              <a:off x="3024" y="20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210"/>
            <p:cNvSpPr>
              <a:spLocks noChangeAspect="1" noChangeArrowheads="1"/>
            </p:cNvSpPr>
            <p:nvPr/>
          </p:nvSpPr>
          <p:spPr bwMode="auto">
            <a:xfrm>
              <a:off x="2832" y="21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211"/>
            <p:cNvSpPr>
              <a:spLocks noChangeAspect="1" noChangeArrowheads="1"/>
            </p:cNvSpPr>
            <p:nvPr/>
          </p:nvSpPr>
          <p:spPr bwMode="auto">
            <a:xfrm>
              <a:off x="2832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212"/>
            <p:cNvSpPr>
              <a:spLocks noChangeAspect="1" noChangeArrowheads="1"/>
            </p:cNvSpPr>
            <p:nvPr/>
          </p:nvSpPr>
          <p:spPr bwMode="auto">
            <a:xfrm>
              <a:off x="3024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213"/>
            <p:cNvSpPr>
              <a:spLocks noChangeAspect="1" noChangeArrowheads="1"/>
            </p:cNvSpPr>
            <p:nvPr/>
          </p:nvSpPr>
          <p:spPr bwMode="auto">
            <a:xfrm>
              <a:off x="3216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214"/>
            <p:cNvSpPr>
              <a:spLocks noChangeAspect="1" noChangeArrowheads="1"/>
            </p:cNvSpPr>
            <p:nvPr/>
          </p:nvSpPr>
          <p:spPr bwMode="auto">
            <a:xfrm>
              <a:off x="3792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215"/>
            <p:cNvSpPr>
              <a:spLocks noChangeAspect="1" noChangeArrowheads="1"/>
            </p:cNvSpPr>
            <p:nvPr/>
          </p:nvSpPr>
          <p:spPr bwMode="auto">
            <a:xfrm>
              <a:off x="3984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216"/>
            <p:cNvSpPr>
              <a:spLocks noChangeAspect="1" noChangeArrowheads="1"/>
            </p:cNvSpPr>
            <p:nvPr/>
          </p:nvSpPr>
          <p:spPr bwMode="auto">
            <a:xfrm>
              <a:off x="4176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217"/>
            <p:cNvSpPr>
              <a:spLocks noChangeAspect="1" noChangeArrowheads="1"/>
            </p:cNvSpPr>
            <p:nvPr/>
          </p:nvSpPr>
          <p:spPr bwMode="auto">
            <a:xfrm>
              <a:off x="4368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218"/>
            <p:cNvSpPr>
              <a:spLocks noChangeAspect="1" noChangeShapeType="1"/>
            </p:cNvSpPr>
            <p:nvPr/>
          </p:nvSpPr>
          <p:spPr bwMode="auto">
            <a:xfrm flipH="1">
              <a:off x="3456" y="2688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219"/>
            <p:cNvSpPr>
              <a:spLocks noChangeAspect="1" noChangeArrowheads="1"/>
            </p:cNvSpPr>
            <p:nvPr/>
          </p:nvSpPr>
          <p:spPr bwMode="auto">
            <a:xfrm>
              <a:off x="4368" y="19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220"/>
            <p:cNvSpPr>
              <a:spLocks noChangeAspect="1" noChangeArrowheads="1"/>
            </p:cNvSpPr>
            <p:nvPr/>
          </p:nvSpPr>
          <p:spPr bwMode="auto">
            <a:xfrm>
              <a:off x="3408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221"/>
            <p:cNvSpPr>
              <a:spLocks noChangeAspect="1" noChangeArrowheads="1"/>
            </p:cNvSpPr>
            <p:nvPr/>
          </p:nvSpPr>
          <p:spPr bwMode="auto">
            <a:xfrm>
              <a:off x="3600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" name="Content Placeholder 1"/>
          <p:cNvSpPr txBox="1">
            <a:spLocks/>
          </p:cNvSpPr>
          <p:nvPr/>
        </p:nvSpPr>
        <p:spPr>
          <a:xfrm>
            <a:off x="4889922" y="5353050"/>
            <a:ext cx="4114800" cy="819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MnAl  (L2</a:t>
            </a:r>
            <a:r>
              <a:rPr lang="en-US" sz="28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-ordered)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Oval 7"/>
          <p:cNvSpPr>
            <a:spLocks noChangeAspect="1" noChangeArrowheads="1"/>
          </p:cNvSpPr>
          <p:nvPr/>
        </p:nvSpPr>
        <p:spPr bwMode="auto">
          <a:xfrm>
            <a:off x="8166522" y="2856272"/>
            <a:ext cx="109537" cy="1095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Oval 8"/>
          <p:cNvSpPr>
            <a:spLocks noChangeAspect="1" noChangeArrowheads="1"/>
          </p:cNvSpPr>
          <p:nvPr/>
        </p:nvSpPr>
        <p:spPr bwMode="auto">
          <a:xfrm>
            <a:off x="8166522" y="3854810"/>
            <a:ext cx="109537" cy="109537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Oval 9"/>
          <p:cNvSpPr>
            <a:spLocks noChangeAspect="1" noChangeArrowheads="1"/>
          </p:cNvSpPr>
          <p:nvPr/>
        </p:nvSpPr>
        <p:spPr bwMode="auto">
          <a:xfrm>
            <a:off x="8166522" y="3365860"/>
            <a:ext cx="109537" cy="109537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Text Box 10"/>
          <p:cNvSpPr txBox="1">
            <a:spLocks noChangeArrowheads="1"/>
          </p:cNvSpPr>
          <p:nvPr/>
        </p:nvSpPr>
        <p:spPr bwMode="auto">
          <a:xfrm>
            <a:off x="8080797" y="275626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600" b="1">
                <a:ea typeface="ＭＳ Ｐゴシック" pitchFamily="8" charset="-128"/>
              </a:rPr>
              <a:t>Fe</a:t>
            </a:r>
          </a:p>
        </p:txBody>
      </p:sp>
      <p:sp>
        <p:nvSpPr>
          <p:cNvPr id="117" name="Text Box 11"/>
          <p:cNvSpPr txBox="1">
            <a:spLocks noChangeArrowheads="1"/>
          </p:cNvSpPr>
          <p:nvPr/>
        </p:nvSpPr>
        <p:spPr bwMode="auto">
          <a:xfrm>
            <a:off x="8118897" y="3261085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600" b="1">
                <a:ea typeface="ＭＳ Ｐゴシック" pitchFamily="8" charset="-128"/>
              </a:rPr>
              <a:t>Mn</a:t>
            </a:r>
          </a:p>
        </p:txBody>
      </p:sp>
      <p:sp>
        <p:nvSpPr>
          <p:cNvPr id="118" name="Text Box 12"/>
          <p:cNvSpPr txBox="1">
            <a:spLocks noChangeArrowheads="1"/>
          </p:cNvSpPr>
          <p:nvPr/>
        </p:nvSpPr>
        <p:spPr bwMode="auto">
          <a:xfrm>
            <a:off x="8090322" y="375956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>
                <a:ea typeface="ＭＳ Ｐゴシック" pitchFamily="8" charset="-128"/>
              </a:rPr>
              <a:t>Al</a:t>
            </a:r>
          </a:p>
        </p:txBody>
      </p:sp>
      <p:pic>
        <p:nvPicPr>
          <p:cNvPr id="120" name="Picture 119" descr="C:\Users\lin\Desktop\stobulk Image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64" y="1793625"/>
            <a:ext cx="3828101" cy="332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3962401" y="2737933"/>
            <a:ext cx="761999" cy="1116012"/>
            <a:chOff x="36972227" y="7427696"/>
            <a:chExt cx="822972" cy="1212447"/>
          </a:xfrm>
        </p:grpSpPr>
        <p:grpSp>
          <p:nvGrpSpPr>
            <p:cNvPr id="122" name="Group 121"/>
            <p:cNvGrpSpPr>
              <a:grpSpLocks noChangeAspect="1"/>
            </p:cNvGrpSpPr>
            <p:nvPr/>
          </p:nvGrpSpPr>
          <p:grpSpPr bwMode="auto">
            <a:xfrm>
              <a:off x="36972227" y="7591740"/>
              <a:ext cx="245516" cy="940332"/>
              <a:chOff x="35238256" y="6723261"/>
              <a:chExt cx="457201" cy="1751086"/>
            </a:xfrm>
          </p:grpSpPr>
          <p:pic>
            <p:nvPicPr>
              <p:cNvPr id="126" name="Picture 125" descr="C:\Users\lin\Desktop\cube 110 argonne hightlight Image.tif"/>
              <p:cNvPicPr>
                <a:picLocks noChangeAspect="1" noChangeArrowheads="1"/>
              </p:cNvPicPr>
              <p:nvPr/>
            </p:nvPicPr>
            <p:blipFill>
              <a:blip r:embed="rId4"/>
              <a:srcRect l="49554" t="33047" r="40517" b="49841"/>
              <a:stretch>
                <a:fillRect/>
              </a:stretch>
            </p:blipFill>
            <p:spPr bwMode="auto">
              <a:xfrm>
                <a:off x="35238256" y="8017147"/>
                <a:ext cx="457201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7" name="Picture 126" descr="C:\Users\lin\Desktop\cube 110 argonne hightlight Image.tif"/>
              <p:cNvPicPr>
                <a:picLocks noChangeAspect="1" noChangeArrowheads="1"/>
              </p:cNvPicPr>
              <p:nvPr/>
            </p:nvPicPr>
            <p:blipFill>
              <a:blip r:embed="rId5"/>
              <a:srcRect l="51044" t="61334" r="43246" b="28828"/>
              <a:stretch>
                <a:fillRect/>
              </a:stretch>
            </p:blipFill>
            <p:spPr bwMode="auto">
              <a:xfrm>
                <a:off x="35334169" y="6723261"/>
                <a:ext cx="265175" cy="265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8" name="Picture 127" descr="C:\Users\lin\Desktop\cube 110 argonne hightlight Image.tif"/>
              <p:cNvPicPr>
                <a:picLocks noChangeAspect="1" noChangeArrowheads="1"/>
              </p:cNvPicPr>
              <p:nvPr/>
            </p:nvPicPr>
            <p:blipFill>
              <a:blip r:embed="rId6"/>
              <a:srcRect l="50465" t="8730" r="41344" b="77156"/>
              <a:stretch>
                <a:fillRect/>
              </a:stretch>
            </p:blipFill>
            <p:spPr bwMode="auto">
              <a:xfrm>
                <a:off x="35279305" y="7315338"/>
                <a:ext cx="374904" cy="374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3" name="TextBox 73"/>
            <p:cNvSpPr txBox="1">
              <a:spLocks noChangeArrowheads="1"/>
            </p:cNvSpPr>
            <p:nvPr/>
          </p:nvSpPr>
          <p:spPr bwMode="auto">
            <a:xfrm>
              <a:off x="37196581" y="7427696"/>
              <a:ext cx="4809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alibri" pitchFamily="34" charset="0"/>
                </a:rPr>
                <a:t>Ti</a:t>
              </a:r>
            </a:p>
          </p:txBody>
        </p:sp>
        <p:sp>
          <p:nvSpPr>
            <p:cNvPr id="124" name="TextBox 74"/>
            <p:cNvSpPr txBox="1">
              <a:spLocks noChangeArrowheads="1"/>
            </p:cNvSpPr>
            <p:nvPr/>
          </p:nvSpPr>
          <p:spPr bwMode="auto">
            <a:xfrm>
              <a:off x="37196581" y="7761446"/>
              <a:ext cx="4809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Calibri" pitchFamily="34" charset="0"/>
                </a:rPr>
                <a:t>O</a:t>
              </a:r>
            </a:p>
          </p:txBody>
        </p:sp>
        <p:sp>
          <p:nvSpPr>
            <p:cNvPr id="125" name="TextBox 75"/>
            <p:cNvSpPr txBox="1">
              <a:spLocks noChangeArrowheads="1"/>
            </p:cNvSpPr>
            <p:nvPr/>
          </p:nvSpPr>
          <p:spPr bwMode="auto">
            <a:xfrm>
              <a:off x="37196564" y="8178478"/>
              <a:ext cx="59863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alibri" pitchFamily="34" charset="0"/>
                </a:rPr>
                <a:t>Sr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2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PED-EDS in ALCHEMI Type Measurements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341092"/>
            <a:ext cx="8229600" cy="16002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Reduced electron channeling effects (g=200 for both cases)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Orientation-insensitive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hemistry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measurement</a:t>
            </a:r>
          </a:p>
          <a:p>
            <a:endParaRPr lang="en-US" sz="2000" dirty="0"/>
          </a:p>
        </p:txBody>
      </p:sp>
      <p:pic>
        <p:nvPicPr>
          <p:cNvPr id="2050" name="Picture 2" descr="D:\NW\HIPpublication\PED-EDS\fig\121101Fe2MnAl ALCHEM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8130" r="11026"/>
          <a:stretch/>
        </p:blipFill>
        <p:spPr bwMode="auto">
          <a:xfrm>
            <a:off x="4495800" y="1740805"/>
            <a:ext cx="4382729" cy="357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NW\HIPpublication\PED-EDS\fig\120904PEDAlchemi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r="9619"/>
          <a:stretch/>
        </p:blipFill>
        <p:spPr bwMode="auto">
          <a:xfrm>
            <a:off x="124692" y="1839436"/>
            <a:ext cx="4489838" cy="34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5986536">
            <a:off x="3622249" y="3389098"/>
            <a:ext cx="405001" cy="1201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4856101">
            <a:off x="7748610" y="1974232"/>
            <a:ext cx="405001" cy="1201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5800" y="1759692"/>
            <a:ext cx="572729" cy="1121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1870994">
            <a:off x="7628663" y="3714177"/>
            <a:ext cx="405001" cy="1201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19720" y="2034294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SrTiO</a:t>
            </a:r>
            <a:r>
              <a:rPr lang="en-US" baseline="-25000" dirty="0" smtClean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5082" y="1786087"/>
            <a:ext cx="102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MnAl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647700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Liao and Marks, Ultramicroscopy, 126, 2013</a:t>
            </a:r>
          </a:p>
        </p:txBody>
      </p:sp>
      <p:pic>
        <p:nvPicPr>
          <p:cNvPr id="3074" name="Picture 2" descr="D:\NW\HIPresearch\120615 STO ALCHEMI\120615 STO twobeam referece spe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11482" r="25784" b="25981"/>
          <a:stretch/>
        </p:blipFill>
        <p:spPr bwMode="auto">
          <a:xfrm>
            <a:off x="1066800" y="2625962"/>
            <a:ext cx="525781" cy="5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NW\HIPresearch\121101Fe2MnAl ALCHEMI night\121101Fe2MnAl 1 twobeam supper dif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0" t="18747" r="35580" b="40199"/>
          <a:stretch/>
        </p:blipFill>
        <p:spPr bwMode="auto">
          <a:xfrm>
            <a:off x="5380435" y="2707468"/>
            <a:ext cx="509907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7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Precession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566151"/>
            <a:ext cx="8153400" cy="868363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/Ti increases with increasing precession angle when </a:t>
            </a:r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&lt;23 mrad.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/Ti is ~1 when </a:t>
            </a:r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&gt; 23 mrad.</a:t>
            </a:r>
          </a:p>
        </p:txBody>
      </p:sp>
      <p:pic>
        <p:nvPicPr>
          <p:cNvPr id="7170" name="Picture 2" descr="D:\NW\HIPresearch\120802STOPEDEDSZA\120802 STO PEDEDS ZA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9699" r="11120" b="4000"/>
          <a:stretch/>
        </p:blipFill>
        <p:spPr bwMode="auto">
          <a:xfrm>
            <a:off x="304800" y="1839433"/>
            <a:ext cx="4304387" cy="35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NW\HIPresearch\120802STOPEDEDSZA\120802STOPEDEDS ZA ANG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6001" r="9403"/>
          <a:stretch/>
        </p:blipFill>
        <p:spPr bwMode="auto">
          <a:xfrm>
            <a:off x="4503761" y="1781838"/>
            <a:ext cx="4411639" cy="3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647700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Liao and Marks, Ultramicroscopy, 126, 2013</a:t>
            </a:r>
          </a:p>
        </p:txBody>
      </p:sp>
    </p:spTree>
    <p:extLst>
      <p:ext uri="{BB962C8B-B14F-4D97-AF65-F5344CB8AC3E}">
        <p14:creationId xmlns:p14="http://schemas.microsoft.com/office/powerpoint/2010/main" val="19739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PED-EELS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8229600" cy="1371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Signal is enhanced for zone-axis PED-EELS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Signal is reduced for two-beam PED-EELS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 both cases, Ti/O ratio is unchanged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NW\HIPpublication\PED-EDS\fig\120821STOPEDEELS 3 s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12612"/>
          <a:stretch/>
        </p:blipFill>
        <p:spPr bwMode="auto">
          <a:xfrm>
            <a:off x="315098" y="1828800"/>
            <a:ext cx="42481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NW\HIPpublication\PED-EDS\fig\120821STOPEDEELS 4 Z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r="12927"/>
          <a:stretch/>
        </p:blipFill>
        <p:spPr bwMode="auto">
          <a:xfrm>
            <a:off x="4466968" y="1820090"/>
            <a:ext cx="4232895" cy="336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040868"/>
            <a:ext cx="117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Two-beam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4964668"/>
            <a:ext cx="106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Zone-axis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5257800"/>
            <a:ext cx="2743200" cy="150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049296" y="5309878"/>
            <a:ext cx="2590800" cy="24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SzPct val="100000"/>
              <a:buFont typeface="Wingdings" pitchFamily="2" charset="2"/>
              <a:buNone/>
            </a:pPr>
            <a:r>
              <a:rPr lang="en-US" sz="1200" dirty="0" err="1" smtClean="0"/>
              <a:t>Estrade</a:t>
            </a:r>
            <a:r>
              <a:rPr lang="en-US" sz="1200" dirty="0" smtClean="0"/>
              <a:t> et al., Ultramicroscopy,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31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commercial systems (one hardware, another software) are available</a:t>
            </a:r>
          </a:p>
          <a:p>
            <a:r>
              <a:rPr lang="en-US" dirty="0" smtClean="0"/>
              <a:t>Not complicated, and could probably be written in scripting language</a:t>
            </a:r>
          </a:p>
          <a:p>
            <a:r>
              <a:rPr lang="en-US" dirty="0" smtClean="0"/>
              <a:t>Alignment can be tricky – it always is</a:t>
            </a:r>
          </a:p>
          <a:p>
            <a:r>
              <a:rPr lang="en-US" dirty="0" smtClean="0"/>
              <a:t>Not rocket science, to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spiral%20distortion"/>
          <p:cNvPicPr>
            <a:picLocks noChangeAspect="1" noChangeArrowheads="1"/>
          </p:cNvPicPr>
          <p:nvPr/>
        </p:nvPicPr>
        <p:blipFill>
          <a:blip r:embed="rId3">
            <a:lum bright="4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9000" r="7201" b="9000"/>
          <a:stretch>
            <a:fillRect/>
          </a:stretch>
        </p:blipFill>
        <p:spPr bwMode="auto">
          <a:xfrm>
            <a:off x="304800" y="2057400"/>
            <a:ext cx="41783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3" name="Picture 3" descr="182%20-%20DS%20(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5181600" y="525780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Bi-polar push-pull circuit (H9000)</a:t>
            </a:r>
          </a:p>
        </p:txBody>
      </p:sp>
      <p:sp>
        <p:nvSpPr>
          <p:cNvPr id="445445" name="Text Box 5"/>
          <p:cNvSpPr txBox="1">
            <a:spLocks noChangeArrowheads="1"/>
          </p:cNvSpPr>
          <p:nvPr/>
        </p:nvSpPr>
        <p:spPr bwMode="auto">
          <a:xfrm>
            <a:off x="5257800" y="5867400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5446" name="Text Box 6"/>
          <p:cNvSpPr txBox="1">
            <a:spLocks noChangeArrowheads="1"/>
          </p:cNvSpPr>
          <p:nvPr/>
        </p:nvSpPr>
        <p:spPr bwMode="auto">
          <a:xfrm>
            <a:off x="762000" y="2133600"/>
            <a:ext cx="3505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Projector Spiral Distortions (60 mRad tilt)</a:t>
            </a:r>
          </a:p>
        </p:txBody>
      </p:sp>
      <p:sp>
        <p:nvSpPr>
          <p:cNvPr id="4454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Practical Issues</a:t>
            </a:r>
          </a:p>
        </p:txBody>
      </p:sp>
    </p:spTree>
    <p:extLst>
      <p:ext uri="{BB962C8B-B14F-4D97-AF65-F5344CB8AC3E}">
        <p14:creationId xmlns:p14="http://schemas.microsoft.com/office/powerpoint/2010/main" val="18667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05150" y="1947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7491" name="Rectangle 3"/>
          <p:cNvSpPr>
            <a:spLocks noChangeArrowheads="1"/>
          </p:cNvSpPr>
          <p:nvPr/>
        </p:nvSpPr>
        <p:spPr bwMode="auto">
          <a:xfrm>
            <a:off x="0" y="2509838"/>
            <a:ext cx="9144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1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0" y="2784475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GB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7493" name="Rectangle 5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7494" name="Rectangle 6"/>
          <p:cNvSpPr>
            <a:spLocks noChangeArrowheads="1"/>
          </p:cNvSpPr>
          <p:nvPr/>
        </p:nvSpPr>
        <p:spPr bwMode="auto">
          <a:xfrm>
            <a:off x="2943225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47495" name="Picture 7" descr="precel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7513"/>
            <a:ext cx="5487987" cy="304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6" name="Picture 8" descr="kn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2893" r="2101" b="2893"/>
          <a:stretch>
            <a:fillRect/>
          </a:stretch>
        </p:blipFill>
        <p:spPr bwMode="auto">
          <a:xfrm>
            <a:off x="6873875" y="787400"/>
            <a:ext cx="1728788" cy="1757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497" name="Line 9"/>
          <p:cNvSpPr>
            <a:spLocks noChangeShapeType="1"/>
          </p:cNvSpPr>
          <p:nvPr/>
        </p:nvSpPr>
        <p:spPr bwMode="auto">
          <a:xfrm flipH="1">
            <a:off x="5086350" y="1485900"/>
            <a:ext cx="1757363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47498" name="Picture 10" descr="egozol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1765" r="2072" b="883"/>
          <a:stretch>
            <a:fillRect/>
          </a:stretch>
        </p:blipFill>
        <p:spPr bwMode="auto">
          <a:xfrm>
            <a:off x="969963" y="3597275"/>
            <a:ext cx="2955925" cy="2959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9" name="Picture 11" descr="egozol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29944" r="59024" b="51157"/>
          <a:stretch>
            <a:fillRect/>
          </a:stretch>
        </p:blipFill>
        <p:spPr bwMode="auto">
          <a:xfrm>
            <a:off x="4854575" y="3725863"/>
            <a:ext cx="1719263" cy="1308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500" name="Rectangle 12"/>
          <p:cNvSpPr>
            <a:spLocks noChangeArrowheads="1"/>
          </p:cNvSpPr>
          <p:nvPr/>
        </p:nvSpPr>
        <p:spPr bwMode="auto">
          <a:xfrm>
            <a:off x="1425575" y="4467225"/>
            <a:ext cx="622300" cy="473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7501" name="Line 13"/>
          <p:cNvSpPr>
            <a:spLocks noChangeShapeType="1"/>
          </p:cNvSpPr>
          <p:nvPr/>
        </p:nvSpPr>
        <p:spPr bwMode="auto">
          <a:xfrm flipV="1">
            <a:off x="2049463" y="4294188"/>
            <a:ext cx="2765425" cy="3127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47502" name="Picture 14" descr="egozol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33649" r="66704" b="59096"/>
          <a:stretch>
            <a:fillRect/>
          </a:stretch>
        </p:blipFill>
        <p:spPr bwMode="auto">
          <a:xfrm>
            <a:off x="5449888" y="5106988"/>
            <a:ext cx="2795587" cy="1477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503" name="Rectangle 15"/>
          <p:cNvSpPr>
            <a:spLocks noChangeArrowheads="1"/>
          </p:cNvSpPr>
          <p:nvPr/>
        </p:nvSpPr>
        <p:spPr bwMode="auto">
          <a:xfrm>
            <a:off x="5114925" y="4071938"/>
            <a:ext cx="842963" cy="357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7504" name="Line 16"/>
          <p:cNvSpPr>
            <a:spLocks noChangeShapeType="1"/>
          </p:cNvSpPr>
          <p:nvPr/>
        </p:nvSpPr>
        <p:spPr bwMode="auto">
          <a:xfrm>
            <a:off x="5681663" y="4418013"/>
            <a:ext cx="500062" cy="8874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7505" name="Text Box 17"/>
          <p:cNvSpPr txBox="1">
            <a:spLocks noChangeArrowheads="1"/>
          </p:cNvSpPr>
          <p:nvPr/>
        </p:nvSpPr>
        <p:spPr bwMode="auto">
          <a:xfrm>
            <a:off x="669925" y="431800"/>
            <a:ext cx="1651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smtClean="0">
                <a:solidFill>
                  <a:srgbClr val="000000"/>
                </a:solidFill>
                <a:latin typeface="Arial" charset="0"/>
              </a:rPr>
              <a:t>Block Diagram</a:t>
            </a:r>
          </a:p>
        </p:txBody>
      </p:sp>
      <p:sp>
        <p:nvSpPr>
          <p:cNvPr id="447506" name="Text Box 18"/>
          <p:cNvSpPr txBox="1">
            <a:spLocks noChangeArrowheads="1"/>
          </p:cNvSpPr>
          <p:nvPr/>
        </p:nvSpPr>
        <p:spPr bwMode="auto">
          <a:xfrm>
            <a:off x="6608763" y="2986088"/>
            <a:ext cx="210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smtClean="0">
                <a:solidFill>
                  <a:srgbClr val="000000"/>
                </a:solidFill>
                <a:latin typeface="Arial" charset="0"/>
              </a:rPr>
              <a:t>‘Aberrations’</a:t>
            </a:r>
          </a:p>
        </p:txBody>
      </p:sp>
      <p:grpSp>
        <p:nvGrpSpPr>
          <p:cNvPr id="447507" name="Group 19"/>
          <p:cNvGrpSpPr>
            <a:grpSpLocks/>
          </p:cNvGrpSpPr>
          <p:nvPr/>
        </p:nvGrpSpPr>
        <p:grpSpPr bwMode="auto">
          <a:xfrm>
            <a:off x="8269288" y="5845175"/>
            <a:ext cx="874712" cy="990600"/>
            <a:chOff x="2969" y="2312"/>
            <a:chExt cx="551" cy="624"/>
          </a:xfrm>
        </p:grpSpPr>
        <p:grpSp>
          <p:nvGrpSpPr>
            <p:cNvPr id="447508" name="Group 20"/>
            <p:cNvGrpSpPr>
              <a:grpSpLocks/>
            </p:cNvGrpSpPr>
            <p:nvPr/>
          </p:nvGrpSpPr>
          <p:grpSpPr bwMode="auto">
            <a:xfrm>
              <a:off x="2969" y="2312"/>
              <a:ext cx="551" cy="538"/>
              <a:chOff x="2929" y="152"/>
              <a:chExt cx="551" cy="538"/>
            </a:xfrm>
          </p:grpSpPr>
          <p:sp>
            <p:nvSpPr>
              <p:cNvPr id="447509" name="Rectangle 21"/>
              <p:cNvSpPr>
                <a:spLocks noChangeArrowheads="1"/>
              </p:cNvSpPr>
              <p:nvPr/>
            </p:nvSpPr>
            <p:spPr bwMode="auto">
              <a:xfrm>
                <a:off x="2929" y="171"/>
                <a:ext cx="40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4800" b="1" i="1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GB" sz="4800" b="1" baseline="3000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GB" sz="4800" b="1" i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7510" name="Rectangle 22"/>
              <p:cNvSpPr>
                <a:spLocks noChangeArrowheads="1"/>
              </p:cNvSpPr>
              <p:nvPr/>
            </p:nvSpPr>
            <p:spPr bwMode="auto">
              <a:xfrm>
                <a:off x="2953" y="152"/>
                <a:ext cx="52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4800" b="1" i="1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GB" sz="4800" b="1" baseline="3000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GB" sz="4800" b="1" i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47511" name="Group 23"/>
            <p:cNvGrpSpPr>
              <a:grpSpLocks/>
            </p:cNvGrpSpPr>
            <p:nvPr/>
          </p:nvGrpSpPr>
          <p:grpSpPr bwMode="auto">
            <a:xfrm>
              <a:off x="3098" y="2398"/>
              <a:ext cx="369" cy="538"/>
              <a:chOff x="3098" y="2398"/>
              <a:chExt cx="369" cy="538"/>
            </a:xfrm>
          </p:grpSpPr>
          <p:sp>
            <p:nvSpPr>
              <p:cNvPr id="447512" name="Rectangle 24"/>
              <p:cNvSpPr>
                <a:spLocks noChangeArrowheads="1"/>
              </p:cNvSpPr>
              <p:nvPr/>
            </p:nvSpPr>
            <p:spPr bwMode="auto">
              <a:xfrm>
                <a:off x="3098" y="2417"/>
                <a:ext cx="33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4800" b="1" i="1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</a:t>
                </a:r>
              </a:p>
            </p:txBody>
          </p:sp>
          <p:sp>
            <p:nvSpPr>
              <p:cNvPr id="447513" name="Rectangle 25"/>
              <p:cNvSpPr>
                <a:spLocks noChangeArrowheads="1"/>
              </p:cNvSpPr>
              <p:nvPr/>
            </p:nvSpPr>
            <p:spPr bwMode="auto">
              <a:xfrm>
                <a:off x="3130" y="2398"/>
                <a:ext cx="33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4800" b="1" i="1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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812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Text Box 2"/>
          <p:cNvSpPr txBox="1">
            <a:spLocks noChangeArrowheads="1"/>
          </p:cNvSpPr>
          <p:nvPr/>
        </p:nvSpPr>
        <p:spPr bwMode="auto">
          <a:xfrm>
            <a:off x="547688" y="3514725"/>
            <a:ext cx="830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Sample</a:t>
            </a:r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358775" y="4186238"/>
            <a:ext cx="1357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Objective Postfield</a:t>
            </a:r>
          </a:p>
        </p:txBody>
      </p:sp>
      <p:grpSp>
        <p:nvGrpSpPr>
          <p:cNvPr id="474116" name="Group 4"/>
          <p:cNvGrpSpPr>
            <a:grpSpLocks/>
          </p:cNvGrpSpPr>
          <p:nvPr/>
        </p:nvGrpSpPr>
        <p:grpSpPr bwMode="auto">
          <a:xfrm>
            <a:off x="1128713" y="4667250"/>
            <a:ext cx="2601912" cy="234950"/>
            <a:chOff x="599" y="2156"/>
            <a:chExt cx="1639" cy="148"/>
          </a:xfrm>
        </p:grpSpPr>
        <p:sp>
          <p:nvSpPr>
            <p:cNvPr id="474117" name="Oval 5"/>
            <p:cNvSpPr>
              <a:spLocks noChangeArrowheads="1"/>
            </p:cNvSpPr>
            <p:nvPr/>
          </p:nvSpPr>
          <p:spPr bwMode="auto">
            <a:xfrm rot="5400000">
              <a:off x="1342" y="1501"/>
              <a:ext cx="148" cy="14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18" name="Line 6"/>
            <p:cNvSpPr>
              <a:spLocks noChangeShapeType="1"/>
            </p:cNvSpPr>
            <p:nvPr/>
          </p:nvSpPr>
          <p:spPr bwMode="auto">
            <a:xfrm>
              <a:off x="599" y="2224"/>
              <a:ext cx="1639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4119" name="Line 7"/>
          <p:cNvSpPr>
            <a:spLocks noChangeShapeType="1"/>
          </p:cNvSpPr>
          <p:nvPr/>
        </p:nvSpPr>
        <p:spPr bwMode="auto">
          <a:xfrm>
            <a:off x="2066925" y="2924175"/>
            <a:ext cx="806450" cy="184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20" name="Line 8"/>
          <p:cNvSpPr>
            <a:spLocks noChangeShapeType="1"/>
          </p:cNvSpPr>
          <p:nvPr/>
        </p:nvSpPr>
        <p:spPr bwMode="auto">
          <a:xfrm flipH="1">
            <a:off x="1987550" y="2943225"/>
            <a:ext cx="750888" cy="1833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21" name="Line 9"/>
          <p:cNvSpPr>
            <a:spLocks noChangeShapeType="1"/>
          </p:cNvSpPr>
          <p:nvPr/>
        </p:nvSpPr>
        <p:spPr bwMode="auto">
          <a:xfrm>
            <a:off x="1981200" y="4759325"/>
            <a:ext cx="1016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22" name="Line 10"/>
          <p:cNvSpPr>
            <a:spLocks noChangeShapeType="1"/>
          </p:cNvSpPr>
          <p:nvPr/>
        </p:nvSpPr>
        <p:spPr bwMode="auto">
          <a:xfrm flipH="1">
            <a:off x="2778125" y="4781550"/>
            <a:ext cx="103188" cy="831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23" name="Rectangle 11"/>
          <p:cNvSpPr>
            <a:spLocks noChangeArrowheads="1"/>
          </p:cNvSpPr>
          <p:nvPr/>
        </p:nvSpPr>
        <p:spPr bwMode="auto">
          <a:xfrm>
            <a:off x="1676400" y="3657600"/>
            <a:ext cx="1531938" cy="65088"/>
          </a:xfrm>
          <a:prstGeom prst="rect">
            <a:avLst/>
          </a:prstGeom>
          <a:solidFill>
            <a:srgbClr val="800000"/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74124" name="Group 12"/>
          <p:cNvGrpSpPr>
            <a:grpSpLocks/>
          </p:cNvGrpSpPr>
          <p:nvPr/>
        </p:nvGrpSpPr>
        <p:grpSpPr bwMode="auto">
          <a:xfrm>
            <a:off x="1155700" y="2794000"/>
            <a:ext cx="2601913" cy="234950"/>
            <a:chOff x="599" y="2156"/>
            <a:chExt cx="1639" cy="148"/>
          </a:xfrm>
        </p:grpSpPr>
        <p:sp>
          <p:nvSpPr>
            <p:cNvPr id="474125" name="Oval 13"/>
            <p:cNvSpPr>
              <a:spLocks noChangeArrowheads="1"/>
            </p:cNvSpPr>
            <p:nvPr/>
          </p:nvSpPr>
          <p:spPr bwMode="auto">
            <a:xfrm rot="5400000">
              <a:off x="1342" y="1501"/>
              <a:ext cx="148" cy="14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26" name="Line 14"/>
            <p:cNvSpPr>
              <a:spLocks noChangeShapeType="1"/>
            </p:cNvSpPr>
            <p:nvPr/>
          </p:nvSpPr>
          <p:spPr bwMode="auto">
            <a:xfrm>
              <a:off x="599" y="2224"/>
              <a:ext cx="1639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4127" name="Line 15"/>
          <p:cNvSpPr>
            <a:spLocks noChangeShapeType="1"/>
          </p:cNvSpPr>
          <p:nvPr/>
        </p:nvSpPr>
        <p:spPr bwMode="auto">
          <a:xfrm flipH="1" flipV="1">
            <a:off x="1906588" y="2125663"/>
            <a:ext cx="152400" cy="78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28" name="Line 16"/>
          <p:cNvSpPr>
            <a:spLocks noChangeShapeType="1"/>
          </p:cNvSpPr>
          <p:nvPr/>
        </p:nvSpPr>
        <p:spPr bwMode="auto">
          <a:xfrm flipV="1">
            <a:off x="2740025" y="2082800"/>
            <a:ext cx="177800" cy="850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29" name="AutoShape 17"/>
          <p:cNvSpPr>
            <a:spLocks noChangeArrowheads="1"/>
          </p:cNvSpPr>
          <p:nvPr/>
        </p:nvSpPr>
        <p:spPr bwMode="auto">
          <a:xfrm>
            <a:off x="1231900" y="20955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30" name="AutoShape 18"/>
          <p:cNvSpPr>
            <a:spLocks noChangeArrowheads="1"/>
          </p:cNvSpPr>
          <p:nvPr/>
        </p:nvSpPr>
        <p:spPr bwMode="auto">
          <a:xfrm flipH="1">
            <a:off x="3098800" y="20828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31" name="AutoShape 19"/>
          <p:cNvSpPr>
            <a:spLocks noChangeArrowheads="1"/>
          </p:cNvSpPr>
          <p:nvPr/>
        </p:nvSpPr>
        <p:spPr bwMode="auto">
          <a:xfrm flipH="1">
            <a:off x="3098800" y="54229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32" name="AutoShape 20"/>
          <p:cNvSpPr>
            <a:spLocks noChangeArrowheads="1"/>
          </p:cNvSpPr>
          <p:nvPr/>
        </p:nvSpPr>
        <p:spPr bwMode="auto">
          <a:xfrm>
            <a:off x="1168400" y="54102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33" name="Line 21"/>
          <p:cNvSpPr>
            <a:spLocks noChangeShapeType="1"/>
          </p:cNvSpPr>
          <p:nvPr/>
        </p:nvSpPr>
        <p:spPr bwMode="auto">
          <a:xfrm>
            <a:off x="2082800" y="5600700"/>
            <a:ext cx="393700" cy="55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34" name="Line 22"/>
          <p:cNvSpPr>
            <a:spLocks noChangeShapeType="1"/>
          </p:cNvSpPr>
          <p:nvPr/>
        </p:nvSpPr>
        <p:spPr bwMode="auto">
          <a:xfrm flipH="1">
            <a:off x="2473325" y="5626100"/>
            <a:ext cx="307975" cy="517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4135" name="Text Box 23"/>
          <p:cNvSpPr txBox="1">
            <a:spLocks noChangeArrowheads="1"/>
          </p:cNvSpPr>
          <p:nvPr/>
        </p:nvSpPr>
        <p:spPr bwMode="auto">
          <a:xfrm>
            <a:off x="346075" y="2370138"/>
            <a:ext cx="1357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Objective Prefield</a:t>
            </a:r>
          </a:p>
        </p:txBody>
      </p:sp>
      <p:grpSp>
        <p:nvGrpSpPr>
          <p:cNvPr id="474136" name="Group 24"/>
          <p:cNvGrpSpPr>
            <a:grpSpLocks/>
          </p:cNvGrpSpPr>
          <p:nvPr/>
        </p:nvGrpSpPr>
        <p:grpSpPr bwMode="auto">
          <a:xfrm>
            <a:off x="4786313" y="1092200"/>
            <a:ext cx="3189287" cy="5257800"/>
            <a:chOff x="3015" y="688"/>
            <a:chExt cx="2009" cy="3312"/>
          </a:xfrm>
        </p:grpSpPr>
        <p:grpSp>
          <p:nvGrpSpPr>
            <p:cNvPr id="474137" name="Group 25"/>
            <p:cNvGrpSpPr>
              <a:grpSpLocks/>
            </p:cNvGrpSpPr>
            <p:nvPr/>
          </p:nvGrpSpPr>
          <p:grpSpPr bwMode="auto">
            <a:xfrm>
              <a:off x="3015" y="2948"/>
              <a:ext cx="1639" cy="148"/>
              <a:chOff x="599" y="2156"/>
              <a:chExt cx="1639" cy="148"/>
            </a:xfrm>
          </p:grpSpPr>
          <p:sp>
            <p:nvSpPr>
              <p:cNvPr id="474138" name="Oval 26"/>
              <p:cNvSpPr>
                <a:spLocks noChangeArrowheads="1"/>
              </p:cNvSpPr>
              <p:nvPr/>
            </p:nvSpPr>
            <p:spPr bwMode="auto">
              <a:xfrm rot="5400000">
                <a:off x="1342" y="1501"/>
                <a:ext cx="148" cy="145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4139" name="Line 27"/>
              <p:cNvSpPr>
                <a:spLocks noChangeShapeType="1"/>
              </p:cNvSpPr>
              <p:nvPr/>
            </p:nvSpPr>
            <p:spPr bwMode="auto">
              <a:xfrm>
                <a:off x="599" y="2224"/>
                <a:ext cx="1639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74140" name="Line 28"/>
            <p:cNvSpPr>
              <a:spLocks noChangeShapeType="1"/>
            </p:cNvSpPr>
            <p:nvPr/>
          </p:nvSpPr>
          <p:spPr bwMode="auto">
            <a:xfrm flipH="1">
              <a:off x="3735" y="3000"/>
              <a:ext cx="111" cy="5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41" name="Line 29"/>
            <p:cNvSpPr>
              <a:spLocks noChangeShapeType="1"/>
            </p:cNvSpPr>
            <p:nvPr/>
          </p:nvSpPr>
          <p:spPr bwMode="auto">
            <a:xfrm flipH="1">
              <a:off x="4077" y="3011"/>
              <a:ext cx="327" cy="5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42" name="Rectangle 30"/>
            <p:cNvSpPr>
              <a:spLocks noChangeArrowheads="1"/>
            </p:cNvSpPr>
            <p:nvPr/>
          </p:nvSpPr>
          <p:spPr bwMode="auto">
            <a:xfrm>
              <a:off x="3648" y="2312"/>
              <a:ext cx="965" cy="41"/>
            </a:xfrm>
            <a:prstGeom prst="rect">
              <a:avLst/>
            </a:prstGeom>
            <a:solidFill>
              <a:srgbClr val="800000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43" name="Oval 31"/>
            <p:cNvSpPr>
              <a:spLocks noChangeArrowheads="1"/>
            </p:cNvSpPr>
            <p:nvPr/>
          </p:nvSpPr>
          <p:spPr bwMode="auto">
            <a:xfrm>
              <a:off x="3755" y="3952"/>
              <a:ext cx="144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44" name="Text Box 32"/>
            <p:cNvSpPr txBox="1">
              <a:spLocks noChangeArrowheads="1"/>
            </p:cNvSpPr>
            <p:nvPr/>
          </p:nvSpPr>
          <p:spPr bwMode="auto">
            <a:xfrm>
              <a:off x="3152" y="688"/>
              <a:ext cx="1872" cy="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mtClean="0">
                  <a:solidFill>
                    <a:srgbClr val="000000"/>
                  </a:solidFill>
                </a:rPr>
                <a:t>Better Diagram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mtClean="0">
                  <a:solidFill>
                    <a:srgbClr val="000000"/>
                  </a:solidFill>
                </a:rPr>
                <a:t>Postfield Misaligned</a:t>
              </a:r>
            </a:p>
          </p:txBody>
        </p:sp>
        <p:sp>
          <p:nvSpPr>
            <p:cNvPr id="474145" name="Line 33"/>
            <p:cNvSpPr>
              <a:spLocks noChangeShapeType="1"/>
            </p:cNvSpPr>
            <p:nvPr/>
          </p:nvSpPr>
          <p:spPr bwMode="auto">
            <a:xfrm>
              <a:off x="3894" y="1842"/>
              <a:ext cx="508" cy="11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46" name="Line 34"/>
            <p:cNvSpPr>
              <a:spLocks noChangeShapeType="1"/>
            </p:cNvSpPr>
            <p:nvPr/>
          </p:nvSpPr>
          <p:spPr bwMode="auto">
            <a:xfrm flipH="1">
              <a:off x="3844" y="1854"/>
              <a:ext cx="473" cy="1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74147" name="Group 35"/>
            <p:cNvGrpSpPr>
              <a:grpSpLocks/>
            </p:cNvGrpSpPr>
            <p:nvPr/>
          </p:nvGrpSpPr>
          <p:grpSpPr bwMode="auto">
            <a:xfrm>
              <a:off x="3320" y="1760"/>
              <a:ext cx="1639" cy="148"/>
              <a:chOff x="599" y="2156"/>
              <a:chExt cx="1639" cy="148"/>
            </a:xfrm>
          </p:grpSpPr>
          <p:sp>
            <p:nvSpPr>
              <p:cNvPr id="474148" name="Oval 36"/>
              <p:cNvSpPr>
                <a:spLocks noChangeArrowheads="1"/>
              </p:cNvSpPr>
              <p:nvPr/>
            </p:nvSpPr>
            <p:spPr bwMode="auto">
              <a:xfrm rot="5400000">
                <a:off x="1342" y="1501"/>
                <a:ext cx="148" cy="145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4149" name="Line 37"/>
              <p:cNvSpPr>
                <a:spLocks noChangeShapeType="1"/>
              </p:cNvSpPr>
              <p:nvPr/>
            </p:nvSpPr>
            <p:spPr bwMode="auto">
              <a:xfrm>
                <a:off x="599" y="2224"/>
                <a:ext cx="1639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74150" name="Line 38"/>
            <p:cNvSpPr>
              <a:spLocks noChangeShapeType="1"/>
            </p:cNvSpPr>
            <p:nvPr/>
          </p:nvSpPr>
          <p:spPr bwMode="auto">
            <a:xfrm flipH="1" flipV="1">
              <a:off x="3793" y="1339"/>
              <a:ext cx="96" cy="4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51" name="AutoShape 39"/>
            <p:cNvSpPr>
              <a:spLocks noChangeArrowheads="1"/>
            </p:cNvSpPr>
            <p:nvPr/>
          </p:nvSpPr>
          <p:spPr bwMode="auto">
            <a:xfrm>
              <a:off x="3368" y="1320"/>
              <a:ext cx="280" cy="128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52" name="AutoShape 40"/>
            <p:cNvSpPr>
              <a:spLocks noChangeArrowheads="1"/>
            </p:cNvSpPr>
            <p:nvPr/>
          </p:nvSpPr>
          <p:spPr bwMode="auto">
            <a:xfrm flipH="1">
              <a:off x="4544" y="1312"/>
              <a:ext cx="280" cy="128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53" name="Line 41"/>
            <p:cNvSpPr>
              <a:spLocks noChangeShapeType="1"/>
            </p:cNvSpPr>
            <p:nvPr/>
          </p:nvSpPr>
          <p:spPr bwMode="auto">
            <a:xfrm flipV="1">
              <a:off x="4314" y="1312"/>
              <a:ext cx="112" cy="5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54" name="AutoShape 42"/>
            <p:cNvSpPr>
              <a:spLocks noChangeArrowheads="1"/>
            </p:cNvSpPr>
            <p:nvPr/>
          </p:nvSpPr>
          <p:spPr bwMode="auto">
            <a:xfrm flipH="1">
              <a:off x="4304" y="3424"/>
              <a:ext cx="280" cy="128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55" name="AutoShape 43"/>
            <p:cNvSpPr>
              <a:spLocks noChangeArrowheads="1"/>
            </p:cNvSpPr>
            <p:nvPr/>
          </p:nvSpPr>
          <p:spPr bwMode="auto">
            <a:xfrm>
              <a:off x="3088" y="3416"/>
              <a:ext cx="280" cy="128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56" name="Line 44"/>
            <p:cNvSpPr>
              <a:spLocks noChangeShapeType="1"/>
            </p:cNvSpPr>
            <p:nvPr/>
          </p:nvSpPr>
          <p:spPr bwMode="auto">
            <a:xfrm>
              <a:off x="3732" y="3558"/>
              <a:ext cx="15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4157" name="Line 45"/>
            <p:cNvSpPr>
              <a:spLocks noChangeShapeType="1"/>
            </p:cNvSpPr>
            <p:nvPr/>
          </p:nvSpPr>
          <p:spPr bwMode="auto">
            <a:xfrm flipH="1">
              <a:off x="3768" y="3543"/>
              <a:ext cx="306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4158" name="Text Box 46"/>
          <p:cNvSpPr txBox="1">
            <a:spLocks noChangeArrowheads="1"/>
          </p:cNvSpPr>
          <p:nvPr/>
        </p:nvSpPr>
        <p:spPr bwMode="auto">
          <a:xfrm>
            <a:off x="1003300" y="10795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Idealized Diagram</a:t>
            </a:r>
          </a:p>
        </p:txBody>
      </p:sp>
      <p:sp>
        <p:nvSpPr>
          <p:cNvPr id="474159" name="Text Box 47"/>
          <p:cNvSpPr txBox="1">
            <a:spLocks noChangeArrowheads="1"/>
          </p:cNvSpPr>
          <p:nvPr/>
        </p:nvSpPr>
        <p:spPr bwMode="auto">
          <a:xfrm>
            <a:off x="269875" y="5613400"/>
            <a:ext cx="1357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Descan</a:t>
            </a:r>
          </a:p>
        </p:txBody>
      </p:sp>
      <p:sp>
        <p:nvSpPr>
          <p:cNvPr id="474160" name="Text Box 48"/>
          <p:cNvSpPr txBox="1">
            <a:spLocks noChangeArrowheads="1"/>
          </p:cNvSpPr>
          <p:nvPr/>
        </p:nvSpPr>
        <p:spPr bwMode="auto">
          <a:xfrm>
            <a:off x="180975" y="1803400"/>
            <a:ext cx="1357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Scan</a:t>
            </a:r>
          </a:p>
        </p:txBody>
      </p:sp>
      <p:sp>
        <p:nvSpPr>
          <p:cNvPr id="474161" name="Rectangle 49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723900"/>
          </a:xfrm>
        </p:spPr>
        <p:txBody>
          <a:bodyPr/>
          <a:lstStyle/>
          <a:p>
            <a:r>
              <a:rPr lang="en-US" altLang="en-US" sz="4000"/>
              <a:t>Remember the optics</a:t>
            </a:r>
          </a:p>
        </p:txBody>
      </p:sp>
    </p:spTree>
    <p:extLst>
      <p:ext uri="{BB962C8B-B14F-4D97-AF65-F5344CB8AC3E}">
        <p14:creationId xmlns:p14="http://schemas.microsoft.com/office/powerpoint/2010/main" val="10597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methods exist for obtaining diffraction information</a:t>
            </a:r>
          </a:p>
          <a:p>
            <a:pPr lvl="1"/>
            <a:r>
              <a:rPr lang="en-US" dirty="0" smtClean="0"/>
              <a:t>Selected Area</a:t>
            </a:r>
          </a:p>
          <a:p>
            <a:pPr lvl="1"/>
            <a:r>
              <a:rPr lang="en-US" dirty="0" err="1" smtClean="0"/>
              <a:t>Nanodiffraction</a:t>
            </a:r>
            <a:r>
              <a:rPr lang="en-US" dirty="0" smtClean="0"/>
              <a:t> and variants</a:t>
            </a:r>
          </a:p>
          <a:p>
            <a:pPr lvl="1"/>
            <a:r>
              <a:rPr lang="en-US" dirty="0" err="1" smtClean="0"/>
              <a:t>CBED</a:t>
            </a:r>
            <a:endParaRPr lang="en-US" dirty="0" smtClean="0"/>
          </a:p>
          <a:p>
            <a:r>
              <a:rPr lang="en-US" dirty="0" smtClean="0"/>
              <a:t>All are complicated to interpret</a:t>
            </a:r>
          </a:p>
          <a:p>
            <a:r>
              <a:rPr lang="en-US" dirty="0" smtClean="0"/>
              <a:t>Reciprocal space is right, but intensities depend upon thickness, tilt </a:t>
            </a:r>
            <a:r>
              <a:rPr lang="en-US" dirty="0" err="1" smtClean="0"/>
              <a:t>etc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92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162" name="Group 2"/>
          <p:cNvGrpSpPr>
            <a:grpSpLocks/>
          </p:cNvGrpSpPr>
          <p:nvPr/>
        </p:nvGrpSpPr>
        <p:grpSpPr bwMode="auto">
          <a:xfrm>
            <a:off x="4786313" y="4679950"/>
            <a:ext cx="2601912" cy="234950"/>
            <a:chOff x="599" y="2156"/>
            <a:chExt cx="1639" cy="148"/>
          </a:xfrm>
        </p:grpSpPr>
        <p:sp>
          <p:nvSpPr>
            <p:cNvPr id="476163" name="Oval 3"/>
            <p:cNvSpPr>
              <a:spLocks noChangeArrowheads="1"/>
            </p:cNvSpPr>
            <p:nvPr/>
          </p:nvSpPr>
          <p:spPr bwMode="auto">
            <a:xfrm rot="5400000">
              <a:off x="1342" y="1501"/>
              <a:ext cx="148" cy="14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6164" name="Line 4"/>
            <p:cNvSpPr>
              <a:spLocks noChangeShapeType="1"/>
            </p:cNvSpPr>
            <p:nvPr/>
          </p:nvSpPr>
          <p:spPr bwMode="auto">
            <a:xfrm>
              <a:off x="599" y="2224"/>
              <a:ext cx="1639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6165" name="Line 5"/>
          <p:cNvSpPr>
            <a:spLocks noChangeShapeType="1"/>
          </p:cNvSpPr>
          <p:nvPr/>
        </p:nvSpPr>
        <p:spPr bwMode="auto">
          <a:xfrm flipH="1">
            <a:off x="5954713" y="4749800"/>
            <a:ext cx="392112" cy="887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66" name="Line 6"/>
          <p:cNvSpPr>
            <a:spLocks noChangeShapeType="1"/>
          </p:cNvSpPr>
          <p:nvPr/>
        </p:nvSpPr>
        <p:spPr bwMode="auto">
          <a:xfrm flipH="1">
            <a:off x="6472238" y="4779963"/>
            <a:ext cx="519112" cy="84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67" name="Rectangle 7"/>
          <p:cNvSpPr>
            <a:spLocks noChangeArrowheads="1"/>
          </p:cNvSpPr>
          <p:nvPr/>
        </p:nvSpPr>
        <p:spPr bwMode="auto">
          <a:xfrm>
            <a:off x="5791200" y="3670300"/>
            <a:ext cx="1531938" cy="65088"/>
          </a:xfrm>
          <a:prstGeom prst="rect">
            <a:avLst/>
          </a:prstGeom>
          <a:solidFill>
            <a:srgbClr val="800000"/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68" name="Oval 8"/>
          <p:cNvSpPr>
            <a:spLocks noChangeArrowheads="1"/>
          </p:cNvSpPr>
          <p:nvPr/>
        </p:nvSpPr>
        <p:spPr bwMode="auto">
          <a:xfrm>
            <a:off x="5961063" y="6273800"/>
            <a:ext cx="2286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69" name="Text Box 9"/>
          <p:cNvSpPr txBox="1">
            <a:spLocks noChangeArrowheads="1"/>
          </p:cNvSpPr>
          <p:nvPr/>
        </p:nvSpPr>
        <p:spPr bwMode="auto">
          <a:xfrm>
            <a:off x="547688" y="3514725"/>
            <a:ext cx="830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Sample</a:t>
            </a:r>
          </a:p>
        </p:txBody>
      </p:sp>
      <p:sp>
        <p:nvSpPr>
          <p:cNvPr id="476170" name="Text Box 10"/>
          <p:cNvSpPr txBox="1">
            <a:spLocks noChangeArrowheads="1"/>
          </p:cNvSpPr>
          <p:nvPr/>
        </p:nvSpPr>
        <p:spPr bwMode="auto">
          <a:xfrm>
            <a:off x="358775" y="4186238"/>
            <a:ext cx="1357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Objective Postfield</a:t>
            </a:r>
          </a:p>
        </p:txBody>
      </p:sp>
      <p:grpSp>
        <p:nvGrpSpPr>
          <p:cNvPr id="476171" name="Group 11"/>
          <p:cNvGrpSpPr>
            <a:grpSpLocks/>
          </p:cNvGrpSpPr>
          <p:nvPr/>
        </p:nvGrpSpPr>
        <p:grpSpPr bwMode="auto">
          <a:xfrm>
            <a:off x="1128713" y="4667250"/>
            <a:ext cx="2601912" cy="234950"/>
            <a:chOff x="599" y="2156"/>
            <a:chExt cx="1639" cy="148"/>
          </a:xfrm>
        </p:grpSpPr>
        <p:sp>
          <p:nvSpPr>
            <p:cNvPr id="476172" name="Oval 12"/>
            <p:cNvSpPr>
              <a:spLocks noChangeArrowheads="1"/>
            </p:cNvSpPr>
            <p:nvPr/>
          </p:nvSpPr>
          <p:spPr bwMode="auto">
            <a:xfrm rot="5400000">
              <a:off x="1342" y="1501"/>
              <a:ext cx="148" cy="14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6173" name="Line 13"/>
            <p:cNvSpPr>
              <a:spLocks noChangeShapeType="1"/>
            </p:cNvSpPr>
            <p:nvPr/>
          </p:nvSpPr>
          <p:spPr bwMode="auto">
            <a:xfrm>
              <a:off x="599" y="2224"/>
              <a:ext cx="1639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6174" name="Line 14"/>
          <p:cNvSpPr>
            <a:spLocks noChangeShapeType="1"/>
          </p:cNvSpPr>
          <p:nvPr/>
        </p:nvSpPr>
        <p:spPr bwMode="auto">
          <a:xfrm>
            <a:off x="2066925" y="2924175"/>
            <a:ext cx="806450" cy="184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75" name="Line 15"/>
          <p:cNvSpPr>
            <a:spLocks noChangeShapeType="1"/>
          </p:cNvSpPr>
          <p:nvPr/>
        </p:nvSpPr>
        <p:spPr bwMode="auto">
          <a:xfrm flipH="1">
            <a:off x="1987550" y="2943225"/>
            <a:ext cx="750888" cy="1833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76" name="Line 16"/>
          <p:cNvSpPr>
            <a:spLocks noChangeShapeType="1"/>
          </p:cNvSpPr>
          <p:nvPr/>
        </p:nvSpPr>
        <p:spPr bwMode="auto">
          <a:xfrm>
            <a:off x="1981200" y="4759325"/>
            <a:ext cx="1016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77" name="Line 17"/>
          <p:cNvSpPr>
            <a:spLocks noChangeShapeType="1"/>
          </p:cNvSpPr>
          <p:nvPr/>
        </p:nvSpPr>
        <p:spPr bwMode="auto">
          <a:xfrm flipH="1">
            <a:off x="2778125" y="4781550"/>
            <a:ext cx="103188" cy="831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78" name="Rectangle 18"/>
          <p:cNvSpPr>
            <a:spLocks noChangeArrowheads="1"/>
          </p:cNvSpPr>
          <p:nvPr/>
        </p:nvSpPr>
        <p:spPr bwMode="auto">
          <a:xfrm>
            <a:off x="1676400" y="3657600"/>
            <a:ext cx="1531938" cy="65088"/>
          </a:xfrm>
          <a:prstGeom prst="rect">
            <a:avLst/>
          </a:prstGeom>
          <a:solidFill>
            <a:srgbClr val="800000"/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76179" name="Group 19"/>
          <p:cNvGrpSpPr>
            <a:grpSpLocks/>
          </p:cNvGrpSpPr>
          <p:nvPr/>
        </p:nvGrpSpPr>
        <p:grpSpPr bwMode="auto">
          <a:xfrm>
            <a:off x="1155700" y="2794000"/>
            <a:ext cx="2601913" cy="234950"/>
            <a:chOff x="599" y="2156"/>
            <a:chExt cx="1639" cy="148"/>
          </a:xfrm>
        </p:grpSpPr>
        <p:sp>
          <p:nvSpPr>
            <p:cNvPr id="476180" name="Oval 20"/>
            <p:cNvSpPr>
              <a:spLocks noChangeArrowheads="1"/>
            </p:cNvSpPr>
            <p:nvPr/>
          </p:nvSpPr>
          <p:spPr bwMode="auto">
            <a:xfrm rot="5400000">
              <a:off x="1342" y="1501"/>
              <a:ext cx="148" cy="14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6181" name="Line 21"/>
            <p:cNvSpPr>
              <a:spLocks noChangeShapeType="1"/>
            </p:cNvSpPr>
            <p:nvPr/>
          </p:nvSpPr>
          <p:spPr bwMode="auto">
            <a:xfrm>
              <a:off x="599" y="2224"/>
              <a:ext cx="1639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6182" name="Line 22"/>
          <p:cNvSpPr>
            <a:spLocks noChangeShapeType="1"/>
          </p:cNvSpPr>
          <p:nvPr/>
        </p:nvSpPr>
        <p:spPr bwMode="auto">
          <a:xfrm flipH="1" flipV="1">
            <a:off x="1906588" y="2125663"/>
            <a:ext cx="15240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83" name="Line 23"/>
          <p:cNvSpPr>
            <a:spLocks noChangeShapeType="1"/>
          </p:cNvSpPr>
          <p:nvPr/>
        </p:nvSpPr>
        <p:spPr bwMode="auto">
          <a:xfrm flipV="1">
            <a:off x="2740025" y="2082800"/>
            <a:ext cx="177800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84" name="AutoShape 24"/>
          <p:cNvSpPr>
            <a:spLocks noChangeArrowheads="1"/>
          </p:cNvSpPr>
          <p:nvPr/>
        </p:nvSpPr>
        <p:spPr bwMode="auto">
          <a:xfrm>
            <a:off x="1231900" y="20955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85" name="AutoShape 25"/>
          <p:cNvSpPr>
            <a:spLocks noChangeArrowheads="1"/>
          </p:cNvSpPr>
          <p:nvPr/>
        </p:nvSpPr>
        <p:spPr bwMode="auto">
          <a:xfrm flipH="1">
            <a:off x="3098800" y="20828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86" name="AutoShape 26"/>
          <p:cNvSpPr>
            <a:spLocks noChangeArrowheads="1"/>
          </p:cNvSpPr>
          <p:nvPr/>
        </p:nvSpPr>
        <p:spPr bwMode="auto">
          <a:xfrm flipH="1">
            <a:off x="3098800" y="54229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87" name="AutoShape 27"/>
          <p:cNvSpPr>
            <a:spLocks noChangeArrowheads="1"/>
          </p:cNvSpPr>
          <p:nvPr/>
        </p:nvSpPr>
        <p:spPr bwMode="auto">
          <a:xfrm>
            <a:off x="1168400" y="54102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88" name="Line 28"/>
          <p:cNvSpPr>
            <a:spLocks noChangeShapeType="1"/>
          </p:cNvSpPr>
          <p:nvPr/>
        </p:nvSpPr>
        <p:spPr bwMode="auto">
          <a:xfrm>
            <a:off x="2082800" y="5600700"/>
            <a:ext cx="393700" cy="55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89" name="Line 29"/>
          <p:cNvSpPr>
            <a:spLocks noChangeShapeType="1"/>
          </p:cNvSpPr>
          <p:nvPr/>
        </p:nvSpPr>
        <p:spPr bwMode="auto">
          <a:xfrm flipH="1">
            <a:off x="2473325" y="5626100"/>
            <a:ext cx="307975" cy="517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90" name="Text Box 30"/>
          <p:cNvSpPr txBox="1">
            <a:spLocks noChangeArrowheads="1"/>
          </p:cNvSpPr>
          <p:nvPr/>
        </p:nvSpPr>
        <p:spPr bwMode="auto">
          <a:xfrm>
            <a:off x="346075" y="2370138"/>
            <a:ext cx="1357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Objective Prefield</a:t>
            </a:r>
          </a:p>
        </p:txBody>
      </p:sp>
      <p:sp>
        <p:nvSpPr>
          <p:cNvPr id="476191" name="Line 31"/>
          <p:cNvSpPr>
            <a:spLocks noChangeShapeType="1"/>
          </p:cNvSpPr>
          <p:nvPr/>
        </p:nvSpPr>
        <p:spPr bwMode="auto">
          <a:xfrm>
            <a:off x="6181725" y="2924175"/>
            <a:ext cx="806450" cy="1855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92" name="Line 32"/>
          <p:cNvSpPr>
            <a:spLocks noChangeShapeType="1"/>
          </p:cNvSpPr>
          <p:nvPr/>
        </p:nvSpPr>
        <p:spPr bwMode="auto">
          <a:xfrm flipH="1">
            <a:off x="6343650" y="2943225"/>
            <a:ext cx="509588" cy="1808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76193" name="Group 33"/>
          <p:cNvGrpSpPr>
            <a:grpSpLocks/>
          </p:cNvGrpSpPr>
          <p:nvPr/>
        </p:nvGrpSpPr>
        <p:grpSpPr bwMode="auto">
          <a:xfrm>
            <a:off x="5638800" y="2794000"/>
            <a:ext cx="2601913" cy="234950"/>
            <a:chOff x="599" y="2156"/>
            <a:chExt cx="1639" cy="148"/>
          </a:xfrm>
        </p:grpSpPr>
        <p:sp>
          <p:nvSpPr>
            <p:cNvPr id="476194" name="Oval 34"/>
            <p:cNvSpPr>
              <a:spLocks noChangeArrowheads="1"/>
            </p:cNvSpPr>
            <p:nvPr/>
          </p:nvSpPr>
          <p:spPr bwMode="auto">
            <a:xfrm rot="5400000">
              <a:off x="1342" y="1501"/>
              <a:ext cx="148" cy="14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6195" name="Line 35"/>
            <p:cNvSpPr>
              <a:spLocks noChangeShapeType="1"/>
            </p:cNvSpPr>
            <p:nvPr/>
          </p:nvSpPr>
          <p:spPr bwMode="auto">
            <a:xfrm>
              <a:off x="599" y="2224"/>
              <a:ext cx="1639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6196" name="Line 36"/>
          <p:cNvSpPr>
            <a:spLocks noChangeShapeType="1"/>
          </p:cNvSpPr>
          <p:nvPr/>
        </p:nvSpPr>
        <p:spPr bwMode="auto">
          <a:xfrm flipH="1" flipV="1">
            <a:off x="6021388" y="2125663"/>
            <a:ext cx="15240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97" name="AutoShape 37"/>
          <p:cNvSpPr>
            <a:spLocks noChangeArrowheads="1"/>
          </p:cNvSpPr>
          <p:nvPr/>
        </p:nvSpPr>
        <p:spPr bwMode="auto">
          <a:xfrm>
            <a:off x="5346700" y="20955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98" name="AutoShape 38"/>
          <p:cNvSpPr>
            <a:spLocks noChangeArrowheads="1"/>
          </p:cNvSpPr>
          <p:nvPr/>
        </p:nvSpPr>
        <p:spPr bwMode="auto">
          <a:xfrm flipH="1">
            <a:off x="7213600" y="20828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199" name="Line 39"/>
          <p:cNvSpPr>
            <a:spLocks noChangeShapeType="1"/>
          </p:cNvSpPr>
          <p:nvPr/>
        </p:nvSpPr>
        <p:spPr bwMode="auto">
          <a:xfrm flipV="1">
            <a:off x="6848475" y="2082800"/>
            <a:ext cx="177800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200" name="AutoShape 40"/>
          <p:cNvSpPr>
            <a:spLocks noChangeArrowheads="1"/>
          </p:cNvSpPr>
          <p:nvPr/>
        </p:nvSpPr>
        <p:spPr bwMode="auto">
          <a:xfrm flipH="1">
            <a:off x="6832600" y="54356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201" name="AutoShape 41"/>
          <p:cNvSpPr>
            <a:spLocks noChangeArrowheads="1"/>
          </p:cNvSpPr>
          <p:nvPr/>
        </p:nvSpPr>
        <p:spPr bwMode="auto">
          <a:xfrm>
            <a:off x="4902200" y="5422900"/>
            <a:ext cx="444500" cy="2032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202" name="Line 42"/>
          <p:cNvSpPr>
            <a:spLocks noChangeShapeType="1"/>
          </p:cNvSpPr>
          <p:nvPr/>
        </p:nvSpPr>
        <p:spPr bwMode="auto">
          <a:xfrm>
            <a:off x="5953125" y="5648325"/>
            <a:ext cx="219075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203" name="Line 43"/>
          <p:cNvSpPr>
            <a:spLocks noChangeShapeType="1"/>
          </p:cNvSpPr>
          <p:nvPr/>
        </p:nvSpPr>
        <p:spPr bwMode="auto">
          <a:xfrm flipH="1">
            <a:off x="5981700" y="5624513"/>
            <a:ext cx="485775" cy="719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6204" name="Text Box 44"/>
          <p:cNvSpPr txBox="1">
            <a:spLocks noChangeArrowheads="1"/>
          </p:cNvSpPr>
          <p:nvPr/>
        </p:nvSpPr>
        <p:spPr bwMode="auto">
          <a:xfrm>
            <a:off x="269875" y="5613400"/>
            <a:ext cx="1357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Descan</a:t>
            </a:r>
          </a:p>
        </p:txBody>
      </p:sp>
      <p:sp>
        <p:nvSpPr>
          <p:cNvPr id="476205" name="Text Box 45"/>
          <p:cNvSpPr txBox="1">
            <a:spLocks noChangeArrowheads="1"/>
          </p:cNvSpPr>
          <p:nvPr/>
        </p:nvSpPr>
        <p:spPr bwMode="auto">
          <a:xfrm>
            <a:off x="180975" y="1803400"/>
            <a:ext cx="1357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Scan</a:t>
            </a:r>
          </a:p>
        </p:txBody>
      </p:sp>
      <p:sp>
        <p:nvSpPr>
          <p:cNvPr id="476206" name="Text Box 46"/>
          <p:cNvSpPr txBox="1">
            <a:spLocks noChangeArrowheads="1"/>
          </p:cNvSpPr>
          <p:nvPr/>
        </p:nvSpPr>
        <p:spPr bwMode="auto">
          <a:xfrm>
            <a:off x="5003800" y="1092200"/>
            <a:ext cx="2971800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Correct Diagram</a:t>
            </a:r>
          </a:p>
          <a:p>
            <a:pPr algn="ctr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Both Misaligned</a:t>
            </a:r>
          </a:p>
        </p:txBody>
      </p:sp>
      <p:sp>
        <p:nvSpPr>
          <p:cNvPr id="476207" name="Text Box 47"/>
          <p:cNvSpPr txBox="1">
            <a:spLocks noChangeArrowheads="1"/>
          </p:cNvSpPr>
          <p:nvPr/>
        </p:nvSpPr>
        <p:spPr bwMode="auto">
          <a:xfrm>
            <a:off x="1003300" y="10795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Idealized Diagram</a:t>
            </a:r>
          </a:p>
        </p:txBody>
      </p:sp>
      <p:sp>
        <p:nvSpPr>
          <p:cNvPr id="476208" name="Rectangle 48"/>
          <p:cNvSpPr>
            <a:spLocks noChangeArrowheads="1"/>
          </p:cNvSpPr>
          <p:nvPr/>
        </p:nvSpPr>
        <p:spPr bwMode="auto">
          <a:xfrm>
            <a:off x="685800" y="190500"/>
            <a:ext cx="77724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4000" smtClean="0">
                <a:solidFill>
                  <a:srgbClr val="0000FF"/>
                </a:solidFill>
              </a:rPr>
              <a:t>Remember the optics</a:t>
            </a:r>
          </a:p>
        </p:txBody>
      </p:sp>
    </p:spTree>
    <p:extLst>
      <p:ext uri="{BB962C8B-B14F-4D97-AF65-F5344CB8AC3E}">
        <p14:creationId xmlns:p14="http://schemas.microsoft.com/office/powerpoint/2010/main" val="3735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cession with 25 mra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838200"/>
            <a:ext cx="7321826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8" y="-412532"/>
            <a:ext cx="7772400" cy="11811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Alignment can be tricky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1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</a:t>
            </a:r>
            <a:r>
              <a:rPr lang="en-US" dirty="0" err="1" smtClean="0"/>
              <a:t>PED</a:t>
            </a:r>
            <a:r>
              <a:rPr lang="en-US" dirty="0" smtClean="0"/>
              <a:t> has been around since 1992, and very actively used for ~10 years (mainly in Europe), there is </a:t>
            </a:r>
            <a:r>
              <a:rPr lang="en-US" i="1" dirty="0" smtClean="0"/>
              <a:t>no</a:t>
            </a:r>
            <a:r>
              <a:rPr lang="en-US" dirty="0" smtClean="0"/>
              <a:t> simple explanation (many have tried and failed)</a:t>
            </a:r>
          </a:p>
          <a:p>
            <a:r>
              <a:rPr lang="en-US" dirty="0" smtClean="0"/>
              <a:t>Explanation is a bit rocket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Why?</a:t>
            </a:r>
            <a:endParaRPr lang="en-US" altLang="en-US" dirty="0"/>
          </a:p>
        </p:txBody>
      </p:sp>
      <p:sp>
        <p:nvSpPr>
          <p:cNvPr id="37990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What</a:t>
            </a:r>
            <a:r>
              <a:rPr lang="en-US" altLang="en-US" dirty="0"/>
              <a:t>, if any generalizations can be made?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Role of Precession Angle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Systematic Row Limit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Importance of integration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Phase insensitivity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Important for which reflections are used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Fast Integration Options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ctr"/>
          <a:lstStyle/>
          <a:p>
            <a:r>
              <a:rPr lang="en-US" altLang="en-US" sz="3600"/>
              <a:t>Ewald Sphere</a:t>
            </a:r>
            <a:br>
              <a:rPr lang="en-US" altLang="en-US" sz="3600"/>
            </a:br>
            <a:r>
              <a:rPr lang="en-US" altLang="en-US" sz="3600"/>
              <a:t>Construction</a:t>
            </a:r>
          </a:p>
        </p:txBody>
      </p:sp>
      <p:graphicFrame>
        <p:nvGraphicFramePr>
          <p:cNvPr id="48537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09563" y="152400"/>
          <a:ext cx="5256212" cy="2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Image" r:id="rId4" imgW="8990476" imgH="5028571" progId="Photoshop.Image.7">
                  <p:embed/>
                </p:oleObj>
              </mc:Choice>
              <mc:Fallback>
                <p:oleObj name="Image" r:id="rId4" imgW="8990476" imgH="502857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152400"/>
                        <a:ext cx="5256212" cy="294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5382" name="Text Box 6"/>
          <p:cNvSpPr txBox="1">
            <a:spLocks noChangeArrowheads="1"/>
          </p:cNvSpPr>
          <p:nvPr/>
        </p:nvSpPr>
        <p:spPr bwMode="auto">
          <a:xfrm>
            <a:off x="1165225" y="61642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8077200" y="4876800"/>
            <a:ext cx="9144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85407" name="Group 31"/>
          <p:cNvGrpSpPr>
            <a:grpSpLocks/>
          </p:cNvGrpSpPr>
          <p:nvPr/>
        </p:nvGrpSpPr>
        <p:grpSpPr bwMode="auto">
          <a:xfrm>
            <a:off x="-1795463" y="-3884613"/>
            <a:ext cx="13639801" cy="10382251"/>
            <a:chOff x="-1188" y="-2502"/>
            <a:chExt cx="8592" cy="6540"/>
          </a:xfrm>
        </p:grpSpPr>
        <p:grpSp>
          <p:nvGrpSpPr>
            <p:cNvPr id="485405" name="Group 29"/>
            <p:cNvGrpSpPr>
              <a:grpSpLocks/>
            </p:cNvGrpSpPr>
            <p:nvPr/>
          </p:nvGrpSpPr>
          <p:grpSpPr bwMode="auto">
            <a:xfrm>
              <a:off x="-1188" y="-2502"/>
              <a:ext cx="8592" cy="6540"/>
              <a:chOff x="-1584" y="-2700"/>
              <a:chExt cx="8592" cy="6540"/>
            </a:xfrm>
          </p:grpSpPr>
          <p:sp>
            <p:nvSpPr>
              <p:cNvPr id="485390" name="Oval 14"/>
              <p:cNvSpPr>
                <a:spLocks noChangeArrowheads="1"/>
              </p:cNvSpPr>
              <p:nvPr/>
            </p:nvSpPr>
            <p:spPr bwMode="auto">
              <a:xfrm>
                <a:off x="-1584" y="-2700"/>
                <a:ext cx="8592" cy="6288"/>
              </a:xfrm>
              <a:prstGeom prst="ellipse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393" name="Line 17"/>
              <p:cNvSpPr>
                <a:spLocks noChangeShapeType="1"/>
              </p:cNvSpPr>
              <p:nvPr/>
            </p:nvSpPr>
            <p:spPr bwMode="auto">
              <a:xfrm>
                <a:off x="2784" y="2016"/>
                <a:ext cx="0" cy="1584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394" name="Line 18"/>
              <p:cNvSpPr>
                <a:spLocks noChangeShapeType="1"/>
              </p:cNvSpPr>
              <p:nvPr/>
            </p:nvSpPr>
            <p:spPr bwMode="auto">
              <a:xfrm>
                <a:off x="3600" y="1968"/>
                <a:ext cx="720" cy="1392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395" name="Oval 19"/>
              <p:cNvSpPr>
                <a:spLocks noChangeArrowheads="1"/>
              </p:cNvSpPr>
              <p:nvPr/>
            </p:nvSpPr>
            <p:spPr bwMode="auto">
              <a:xfrm>
                <a:off x="2760" y="356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396" name="Oval 20"/>
              <p:cNvSpPr>
                <a:spLocks noChangeArrowheads="1"/>
              </p:cNvSpPr>
              <p:nvPr/>
            </p:nvSpPr>
            <p:spPr bwMode="auto">
              <a:xfrm>
                <a:off x="4272" y="3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397" name="Text Box 21"/>
              <p:cNvSpPr txBox="1">
                <a:spLocks noChangeArrowheads="1"/>
              </p:cNvSpPr>
              <p:nvPr/>
            </p:nvSpPr>
            <p:spPr bwMode="auto">
              <a:xfrm>
                <a:off x="2688" y="3590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00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485398" name="Text Box 22"/>
              <p:cNvSpPr txBox="1">
                <a:spLocks noChangeArrowheads="1"/>
              </p:cNvSpPr>
              <p:nvPr/>
            </p:nvSpPr>
            <p:spPr bwMode="auto">
              <a:xfrm>
                <a:off x="4224" y="3570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00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485399" name="Text Box 23"/>
              <p:cNvSpPr txBox="1">
                <a:spLocks noChangeArrowheads="1"/>
              </p:cNvSpPr>
              <p:nvPr/>
            </p:nvSpPr>
            <p:spPr bwMode="auto">
              <a:xfrm>
                <a:off x="2832" y="2726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00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k</a:t>
                </a:r>
              </a:p>
            </p:txBody>
          </p:sp>
          <p:sp>
            <p:nvSpPr>
              <p:cNvPr id="485400" name="Line 24"/>
              <p:cNvSpPr>
                <a:spLocks noChangeShapeType="1"/>
              </p:cNvSpPr>
              <p:nvPr/>
            </p:nvSpPr>
            <p:spPr bwMode="auto">
              <a:xfrm flipV="1">
                <a:off x="2784" y="3350"/>
                <a:ext cx="1536" cy="240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401" name="Text Box 25"/>
              <p:cNvSpPr txBox="1">
                <a:spLocks noChangeArrowheads="1"/>
              </p:cNvSpPr>
              <p:nvPr/>
            </p:nvSpPr>
            <p:spPr bwMode="auto">
              <a:xfrm>
                <a:off x="3312" y="3264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00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485402" name="Text Box 26"/>
              <p:cNvSpPr txBox="1">
                <a:spLocks noChangeArrowheads="1"/>
              </p:cNvSpPr>
              <p:nvPr/>
            </p:nvSpPr>
            <p:spPr bwMode="auto">
              <a:xfrm>
                <a:off x="3966" y="2390"/>
                <a:ext cx="45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00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k+s</a:t>
                </a:r>
              </a:p>
            </p:txBody>
          </p:sp>
          <p:sp>
            <p:nvSpPr>
              <p:cNvPr id="485403" name="Line 27"/>
              <p:cNvSpPr>
                <a:spLocks noChangeShapeType="1"/>
              </p:cNvSpPr>
              <p:nvPr/>
            </p:nvSpPr>
            <p:spPr bwMode="auto">
              <a:xfrm flipH="1" flipV="1">
                <a:off x="4362" y="3360"/>
                <a:ext cx="6" cy="258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404" name="Text Box 28"/>
              <p:cNvSpPr txBox="1">
                <a:spLocks noChangeArrowheads="1"/>
              </p:cNvSpPr>
              <p:nvPr/>
            </p:nvSpPr>
            <p:spPr bwMode="auto">
              <a:xfrm>
                <a:off x="4446" y="3386"/>
                <a:ext cx="45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00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</a:t>
                </a:r>
                <a:r>
                  <a:rPr lang="en-US" altLang="en-US" sz="2000" baseline="-2500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z</a:t>
                </a:r>
                <a:endPara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85406" name="Rectangle 30"/>
            <p:cNvSpPr>
              <a:spLocks noChangeArrowheads="1"/>
            </p:cNvSpPr>
            <p:nvPr/>
          </p:nvSpPr>
          <p:spPr bwMode="auto">
            <a:xfrm>
              <a:off x="-311" y="2240"/>
              <a:ext cx="2725" cy="1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85536" name="Group 160"/>
          <p:cNvGrpSpPr>
            <a:grpSpLocks/>
          </p:cNvGrpSpPr>
          <p:nvPr/>
        </p:nvGrpSpPr>
        <p:grpSpPr bwMode="auto">
          <a:xfrm>
            <a:off x="366713" y="3232150"/>
            <a:ext cx="3570287" cy="3413125"/>
            <a:chOff x="231" y="2036"/>
            <a:chExt cx="2249" cy="2150"/>
          </a:xfrm>
        </p:grpSpPr>
        <p:grpSp>
          <p:nvGrpSpPr>
            <p:cNvPr id="485534" name="Group 158"/>
            <p:cNvGrpSpPr>
              <a:grpSpLocks/>
            </p:cNvGrpSpPr>
            <p:nvPr/>
          </p:nvGrpSpPr>
          <p:grpSpPr bwMode="auto">
            <a:xfrm>
              <a:off x="231" y="2036"/>
              <a:ext cx="2249" cy="2150"/>
              <a:chOff x="96" y="528"/>
              <a:chExt cx="4013" cy="4578"/>
            </a:xfrm>
          </p:grpSpPr>
          <p:grpSp>
            <p:nvGrpSpPr>
              <p:cNvPr id="485408" name="Group 32"/>
              <p:cNvGrpSpPr>
                <a:grpSpLocks/>
              </p:cNvGrpSpPr>
              <p:nvPr/>
            </p:nvGrpSpPr>
            <p:grpSpPr bwMode="auto">
              <a:xfrm>
                <a:off x="1872" y="1776"/>
                <a:ext cx="432" cy="96"/>
                <a:chOff x="1776" y="1680"/>
                <a:chExt cx="432" cy="96"/>
              </a:xfrm>
            </p:grpSpPr>
            <p:sp>
              <p:nvSpPr>
                <p:cNvPr id="485409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1776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10" name="Line 34"/>
                <p:cNvSpPr>
                  <a:spLocks noChangeShapeType="1"/>
                </p:cNvSpPr>
                <p:nvPr/>
              </p:nvSpPr>
              <p:spPr bwMode="auto">
                <a:xfrm>
                  <a:off x="1872" y="1680"/>
                  <a:ext cx="336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11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2112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412" name="Group 36"/>
              <p:cNvGrpSpPr>
                <a:grpSpLocks/>
              </p:cNvGrpSpPr>
              <p:nvPr/>
            </p:nvGrpSpPr>
            <p:grpSpPr bwMode="auto">
              <a:xfrm>
                <a:off x="1680" y="1056"/>
                <a:ext cx="768" cy="2496"/>
                <a:chOff x="1584" y="960"/>
                <a:chExt cx="768" cy="2496"/>
              </a:xfrm>
            </p:grpSpPr>
            <p:sp>
              <p:nvSpPr>
                <p:cNvPr id="485413" name="Oval 37"/>
                <p:cNvSpPr>
                  <a:spLocks noChangeArrowheads="1"/>
                </p:cNvSpPr>
                <p:nvPr/>
              </p:nvSpPr>
              <p:spPr bwMode="auto">
                <a:xfrm>
                  <a:off x="1584" y="1248"/>
                  <a:ext cx="768" cy="96"/>
                </a:xfrm>
                <a:prstGeom prst="ellips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14" name="Oval 38"/>
                <p:cNvSpPr>
                  <a:spLocks noChangeArrowheads="1"/>
                </p:cNvSpPr>
                <p:nvPr/>
              </p:nvSpPr>
              <p:spPr bwMode="auto">
                <a:xfrm>
                  <a:off x="1632" y="2071"/>
                  <a:ext cx="720" cy="96"/>
                </a:xfrm>
                <a:prstGeom prst="ellips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15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776" y="960"/>
                  <a:ext cx="192" cy="288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16" name="Line 40"/>
                <p:cNvSpPr>
                  <a:spLocks noChangeShapeType="1"/>
                </p:cNvSpPr>
                <p:nvPr/>
              </p:nvSpPr>
              <p:spPr bwMode="auto">
                <a:xfrm>
                  <a:off x="1776" y="1248"/>
                  <a:ext cx="384" cy="91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1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016" y="2160"/>
                  <a:ext cx="144" cy="1296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418" name="Group 42"/>
              <p:cNvGrpSpPr>
                <a:grpSpLocks/>
              </p:cNvGrpSpPr>
              <p:nvPr/>
            </p:nvGrpSpPr>
            <p:grpSpPr bwMode="auto">
              <a:xfrm>
                <a:off x="1440" y="1008"/>
                <a:ext cx="1344" cy="1248"/>
                <a:chOff x="1344" y="912"/>
                <a:chExt cx="1344" cy="1248"/>
              </a:xfrm>
            </p:grpSpPr>
            <p:sp>
              <p:nvSpPr>
                <p:cNvPr id="485419" name="Oval 43"/>
                <p:cNvSpPr>
                  <a:spLocks noChangeArrowheads="1"/>
                </p:cNvSpPr>
                <p:nvPr/>
              </p:nvSpPr>
              <p:spPr bwMode="auto">
                <a:xfrm>
                  <a:off x="1344" y="1248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0" name="Oval 44"/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1" name="Oval 45"/>
                <p:cNvSpPr>
                  <a:spLocks noChangeArrowheads="1"/>
                </p:cNvSpPr>
                <p:nvPr/>
              </p:nvSpPr>
              <p:spPr bwMode="auto">
                <a:xfrm>
                  <a:off x="1440" y="1248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2" name="Oval 46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3" name="Oval 47"/>
                <p:cNvSpPr>
                  <a:spLocks noChangeArrowheads="1"/>
                </p:cNvSpPr>
                <p:nvPr/>
              </p:nvSpPr>
              <p:spPr bwMode="auto">
                <a:xfrm>
                  <a:off x="2592" y="1248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4" name="Oval 48"/>
                <p:cNvSpPr>
                  <a:spLocks noChangeArrowheads="1"/>
                </p:cNvSpPr>
                <p:nvPr/>
              </p:nvSpPr>
              <p:spPr bwMode="auto">
                <a:xfrm>
                  <a:off x="2640" y="1248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5" name="Oval 49"/>
                <p:cNvSpPr>
                  <a:spLocks noChangeArrowheads="1"/>
                </p:cNvSpPr>
                <p:nvPr/>
              </p:nvSpPr>
              <p:spPr bwMode="auto">
                <a:xfrm>
                  <a:off x="1344" y="2064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6" name="Oval 50"/>
                <p:cNvSpPr>
                  <a:spLocks noChangeArrowheads="1"/>
                </p:cNvSpPr>
                <p:nvPr/>
              </p:nvSpPr>
              <p:spPr bwMode="auto">
                <a:xfrm>
                  <a:off x="1392" y="2064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7" name="Oval 51"/>
                <p:cNvSpPr>
                  <a:spLocks noChangeArrowheads="1"/>
                </p:cNvSpPr>
                <p:nvPr/>
              </p:nvSpPr>
              <p:spPr bwMode="auto">
                <a:xfrm>
                  <a:off x="1440" y="2064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8" name="Oval 52"/>
                <p:cNvSpPr>
                  <a:spLocks noChangeArrowheads="1"/>
                </p:cNvSpPr>
                <p:nvPr/>
              </p:nvSpPr>
              <p:spPr bwMode="auto">
                <a:xfrm>
                  <a:off x="2544" y="2064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29" name="Oval 53"/>
                <p:cNvSpPr>
                  <a:spLocks noChangeArrowheads="1"/>
                </p:cNvSpPr>
                <p:nvPr/>
              </p:nvSpPr>
              <p:spPr bwMode="auto">
                <a:xfrm>
                  <a:off x="2592" y="2064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0" name="Oval 54"/>
                <p:cNvSpPr>
                  <a:spLocks noChangeArrowheads="1"/>
                </p:cNvSpPr>
                <p:nvPr/>
              </p:nvSpPr>
              <p:spPr bwMode="auto">
                <a:xfrm>
                  <a:off x="2640" y="2064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1" name="Oval 55"/>
                <p:cNvSpPr>
                  <a:spLocks noChangeArrowheads="1"/>
                </p:cNvSpPr>
                <p:nvPr/>
              </p:nvSpPr>
              <p:spPr bwMode="auto">
                <a:xfrm>
                  <a:off x="1344" y="912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2" name="Oval 56"/>
                <p:cNvSpPr>
                  <a:spLocks noChangeArrowheads="1"/>
                </p:cNvSpPr>
                <p:nvPr/>
              </p:nvSpPr>
              <p:spPr bwMode="auto">
                <a:xfrm>
                  <a:off x="1392" y="912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3" name="Oval 57"/>
                <p:cNvSpPr>
                  <a:spLocks noChangeArrowheads="1"/>
                </p:cNvSpPr>
                <p:nvPr/>
              </p:nvSpPr>
              <p:spPr bwMode="auto">
                <a:xfrm>
                  <a:off x="1440" y="912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4" name="Oval 58"/>
                <p:cNvSpPr>
                  <a:spLocks noChangeArrowheads="1"/>
                </p:cNvSpPr>
                <p:nvPr/>
              </p:nvSpPr>
              <p:spPr bwMode="auto">
                <a:xfrm>
                  <a:off x="2544" y="912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5" name="Oval 59"/>
                <p:cNvSpPr>
                  <a:spLocks noChangeArrowheads="1"/>
                </p:cNvSpPr>
                <p:nvPr/>
              </p:nvSpPr>
              <p:spPr bwMode="auto">
                <a:xfrm>
                  <a:off x="2592" y="912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6" name="Oval 60"/>
                <p:cNvSpPr>
                  <a:spLocks noChangeArrowheads="1"/>
                </p:cNvSpPr>
                <p:nvPr/>
              </p:nvSpPr>
              <p:spPr bwMode="auto">
                <a:xfrm>
                  <a:off x="2640" y="912"/>
                  <a:ext cx="4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437" name="Group 61"/>
              <p:cNvGrpSpPr>
                <a:grpSpLocks/>
              </p:cNvGrpSpPr>
              <p:nvPr/>
            </p:nvGrpSpPr>
            <p:grpSpPr bwMode="auto">
              <a:xfrm>
                <a:off x="1440" y="1008"/>
                <a:ext cx="1344" cy="1248"/>
                <a:chOff x="1344" y="912"/>
                <a:chExt cx="1344" cy="1248"/>
              </a:xfrm>
            </p:grpSpPr>
            <p:sp>
              <p:nvSpPr>
                <p:cNvPr id="485438" name="Oval 62"/>
                <p:cNvSpPr>
                  <a:spLocks noChangeArrowheads="1"/>
                </p:cNvSpPr>
                <p:nvPr/>
              </p:nvSpPr>
              <p:spPr bwMode="auto">
                <a:xfrm>
                  <a:off x="1344" y="1248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39" name="Oval 63"/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0" name="Oval 64"/>
                <p:cNvSpPr>
                  <a:spLocks noChangeArrowheads="1"/>
                </p:cNvSpPr>
                <p:nvPr/>
              </p:nvSpPr>
              <p:spPr bwMode="auto">
                <a:xfrm>
                  <a:off x="1440" y="1248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1" name="Oval 65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2" name="Oval 66"/>
                <p:cNvSpPr>
                  <a:spLocks noChangeArrowheads="1"/>
                </p:cNvSpPr>
                <p:nvPr/>
              </p:nvSpPr>
              <p:spPr bwMode="auto">
                <a:xfrm>
                  <a:off x="2592" y="1248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3" name="Oval 67"/>
                <p:cNvSpPr>
                  <a:spLocks noChangeArrowheads="1"/>
                </p:cNvSpPr>
                <p:nvPr/>
              </p:nvSpPr>
              <p:spPr bwMode="auto">
                <a:xfrm>
                  <a:off x="2640" y="1248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4" name="Oval 68"/>
                <p:cNvSpPr>
                  <a:spLocks noChangeArrowheads="1"/>
                </p:cNvSpPr>
                <p:nvPr/>
              </p:nvSpPr>
              <p:spPr bwMode="auto">
                <a:xfrm>
                  <a:off x="1344" y="2064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5" name="Oval 69"/>
                <p:cNvSpPr>
                  <a:spLocks noChangeArrowheads="1"/>
                </p:cNvSpPr>
                <p:nvPr/>
              </p:nvSpPr>
              <p:spPr bwMode="auto">
                <a:xfrm>
                  <a:off x="1392" y="2064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6" name="Oval 70"/>
                <p:cNvSpPr>
                  <a:spLocks noChangeArrowheads="1"/>
                </p:cNvSpPr>
                <p:nvPr/>
              </p:nvSpPr>
              <p:spPr bwMode="auto">
                <a:xfrm>
                  <a:off x="1440" y="2064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7" name="Oval 71"/>
                <p:cNvSpPr>
                  <a:spLocks noChangeArrowheads="1"/>
                </p:cNvSpPr>
                <p:nvPr/>
              </p:nvSpPr>
              <p:spPr bwMode="auto">
                <a:xfrm>
                  <a:off x="2544" y="2064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8" name="Oval 72"/>
                <p:cNvSpPr>
                  <a:spLocks noChangeArrowheads="1"/>
                </p:cNvSpPr>
                <p:nvPr/>
              </p:nvSpPr>
              <p:spPr bwMode="auto">
                <a:xfrm>
                  <a:off x="2592" y="2064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49" name="Oval 73"/>
                <p:cNvSpPr>
                  <a:spLocks noChangeArrowheads="1"/>
                </p:cNvSpPr>
                <p:nvPr/>
              </p:nvSpPr>
              <p:spPr bwMode="auto">
                <a:xfrm>
                  <a:off x="2640" y="2064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0" name="Oval 74"/>
                <p:cNvSpPr>
                  <a:spLocks noChangeArrowheads="1"/>
                </p:cNvSpPr>
                <p:nvPr/>
              </p:nvSpPr>
              <p:spPr bwMode="auto">
                <a:xfrm>
                  <a:off x="1344" y="912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1" name="Oval 75"/>
                <p:cNvSpPr>
                  <a:spLocks noChangeArrowheads="1"/>
                </p:cNvSpPr>
                <p:nvPr/>
              </p:nvSpPr>
              <p:spPr bwMode="auto">
                <a:xfrm>
                  <a:off x="1392" y="912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2" name="Oval 76"/>
                <p:cNvSpPr>
                  <a:spLocks noChangeArrowheads="1"/>
                </p:cNvSpPr>
                <p:nvPr/>
              </p:nvSpPr>
              <p:spPr bwMode="auto">
                <a:xfrm>
                  <a:off x="1440" y="912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3" name="Oval 77"/>
                <p:cNvSpPr>
                  <a:spLocks noChangeArrowheads="1"/>
                </p:cNvSpPr>
                <p:nvPr/>
              </p:nvSpPr>
              <p:spPr bwMode="auto">
                <a:xfrm>
                  <a:off x="2544" y="912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4" name="Oval 78"/>
                <p:cNvSpPr>
                  <a:spLocks noChangeArrowheads="1"/>
                </p:cNvSpPr>
                <p:nvPr/>
              </p:nvSpPr>
              <p:spPr bwMode="auto">
                <a:xfrm>
                  <a:off x="2592" y="912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5" name="Oval 79"/>
                <p:cNvSpPr>
                  <a:spLocks noChangeArrowheads="1"/>
                </p:cNvSpPr>
                <p:nvPr/>
              </p:nvSpPr>
              <p:spPr bwMode="auto">
                <a:xfrm>
                  <a:off x="2640" y="912"/>
                  <a:ext cx="48" cy="96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456" name="Group 80"/>
              <p:cNvGrpSpPr>
                <a:grpSpLocks/>
              </p:cNvGrpSpPr>
              <p:nvPr/>
            </p:nvGrpSpPr>
            <p:grpSpPr bwMode="auto">
              <a:xfrm>
                <a:off x="1440" y="1008"/>
                <a:ext cx="1344" cy="1248"/>
                <a:chOff x="1344" y="912"/>
                <a:chExt cx="1344" cy="1248"/>
              </a:xfrm>
            </p:grpSpPr>
            <p:sp>
              <p:nvSpPr>
                <p:cNvPr id="485457" name="Oval 81"/>
                <p:cNvSpPr>
                  <a:spLocks noChangeArrowheads="1"/>
                </p:cNvSpPr>
                <p:nvPr/>
              </p:nvSpPr>
              <p:spPr bwMode="auto">
                <a:xfrm>
                  <a:off x="1344" y="1248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8" name="Oval 82"/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59" name="Oval 83"/>
                <p:cNvSpPr>
                  <a:spLocks noChangeArrowheads="1"/>
                </p:cNvSpPr>
                <p:nvPr/>
              </p:nvSpPr>
              <p:spPr bwMode="auto">
                <a:xfrm>
                  <a:off x="1440" y="1248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0" name="Oval 84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1" name="Oval 85"/>
                <p:cNvSpPr>
                  <a:spLocks noChangeArrowheads="1"/>
                </p:cNvSpPr>
                <p:nvPr/>
              </p:nvSpPr>
              <p:spPr bwMode="auto">
                <a:xfrm>
                  <a:off x="2592" y="1248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2" name="Oval 86"/>
                <p:cNvSpPr>
                  <a:spLocks noChangeArrowheads="1"/>
                </p:cNvSpPr>
                <p:nvPr/>
              </p:nvSpPr>
              <p:spPr bwMode="auto">
                <a:xfrm>
                  <a:off x="2640" y="1248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3" name="Oval 87"/>
                <p:cNvSpPr>
                  <a:spLocks noChangeArrowheads="1"/>
                </p:cNvSpPr>
                <p:nvPr/>
              </p:nvSpPr>
              <p:spPr bwMode="auto">
                <a:xfrm>
                  <a:off x="1344" y="2064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4" name="Oval 88"/>
                <p:cNvSpPr>
                  <a:spLocks noChangeArrowheads="1"/>
                </p:cNvSpPr>
                <p:nvPr/>
              </p:nvSpPr>
              <p:spPr bwMode="auto">
                <a:xfrm>
                  <a:off x="1392" y="2064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5" name="Oval 89"/>
                <p:cNvSpPr>
                  <a:spLocks noChangeArrowheads="1"/>
                </p:cNvSpPr>
                <p:nvPr/>
              </p:nvSpPr>
              <p:spPr bwMode="auto">
                <a:xfrm>
                  <a:off x="1440" y="2064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6" name="Oval 90"/>
                <p:cNvSpPr>
                  <a:spLocks noChangeArrowheads="1"/>
                </p:cNvSpPr>
                <p:nvPr/>
              </p:nvSpPr>
              <p:spPr bwMode="auto">
                <a:xfrm>
                  <a:off x="2544" y="2064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7" name="Oval 91"/>
                <p:cNvSpPr>
                  <a:spLocks noChangeArrowheads="1"/>
                </p:cNvSpPr>
                <p:nvPr/>
              </p:nvSpPr>
              <p:spPr bwMode="auto">
                <a:xfrm>
                  <a:off x="2592" y="2064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8" name="Oval 92"/>
                <p:cNvSpPr>
                  <a:spLocks noChangeArrowheads="1"/>
                </p:cNvSpPr>
                <p:nvPr/>
              </p:nvSpPr>
              <p:spPr bwMode="auto">
                <a:xfrm>
                  <a:off x="2640" y="2064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69" name="Oval 93"/>
                <p:cNvSpPr>
                  <a:spLocks noChangeArrowheads="1"/>
                </p:cNvSpPr>
                <p:nvPr/>
              </p:nvSpPr>
              <p:spPr bwMode="auto">
                <a:xfrm>
                  <a:off x="1344" y="912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70" name="Oval 94"/>
                <p:cNvSpPr>
                  <a:spLocks noChangeArrowheads="1"/>
                </p:cNvSpPr>
                <p:nvPr/>
              </p:nvSpPr>
              <p:spPr bwMode="auto">
                <a:xfrm>
                  <a:off x="1392" y="912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71" name="Oval 95"/>
                <p:cNvSpPr>
                  <a:spLocks noChangeArrowheads="1"/>
                </p:cNvSpPr>
                <p:nvPr/>
              </p:nvSpPr>
              <p:spPr bwMode="auto">
                <a:xfrm>
                  <a:off x="1440" y="912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72" name="Oval 96"/>
                <p:cNvSpPr>
                  <a:spLocks noChangeArrowheads="1"/>
                </p:cNvSpPr>
                <p:nvPr/>
              </p:nvSpPr>
              <p:spPr bwMode="auto">
                <a:xfrm>
                  <a:off x="2544" y="912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73" name="Oval 97"/>
                <p:cNvSpPr>
                  <a:spLocks noChangeArrowheads="1"/>
                </p:cNvSpPr>
                <p:nvPr/>
              </p:nvSpPr>
              <p:spPr bwMode="auto">
                <a:xfrm>
                  <a:off x="2592" y="912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74" name="Oval 98"/>
                <p:cNvSpPr>
                  <a:spLocks noChangeArrowheads="1"/>
                </p:cNvSpPr>
                <p:nvPr/>
              </p:nvSpPr>
              <p:spPr bwMode="auto">
                <a:xfrm>
                  <a:off x="2640" y="912"/>
                  <a:ext cx="48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485475" name="Picture 99" descr="onzon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76" name="Picture 100" descr="04amp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77" name="Picture 101" descr="05amp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78" name="Picture 102" descr="06amp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79" name="Picture 103" descr="07amp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0" name="Picture 104" descr="08amp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1" name="Picture 105" descr="09amp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2" name="Picture 106" descr="10amp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3" name="Picture 107" descr="11amp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4" name="Picture 108" descr="12amp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5" name="Picture 109" descr="13amp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6" name="Picture 110" descr="14amp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7" name="Picture 111" descr="15amp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8" name="Picture 112" descr="00amp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89" name="Picture 113" descr="01amp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90" name="Picture 114" descr="02amp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91" name="Picture 115" descr="03amp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492" name="Picture 116" descr="gito_24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080"/>
                <a:ext cx="4013" cy="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5493" name="Line 117"/>
              <p:cNvSpPr>
                <a:spLocks noChangeShapeType="1"/>
              </p:cNvSpPr>
              <p:nvPr/>
            </p:nvSpPr>
            <p:spPr bwMode="auto">
              <a:xfrm>
                <a:off x="2064" y="1056"/>
                <a:ext cx="48" cy="2496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494" name="Line 118"/>
              <p:cNvSpPr>
                <a:spLocks noChangeShapeType="1"/>
              </p:cNvSpPr>
              <p:nvPr/>
            </p:nvSpPr>
            <p:spPr bwMode="auto">
              <a:xfrm>
                <a:off x="2112" y="52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5495" name="Line 119"/>
              <p:cNvSpPr>
                <a:spLocks noChangeShapeType="1"/>
              </p:cNvSpPr>
              <p:nvPr/>
            </p:nvSpPr>
            <p:spPr bwMode="auto">
              <a:xfrm>
                <a:off x="2064" y="528"/>
                <a:ext cx="0" cy="528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485496" name="Group 120"/>
              <p:cNvGrpSpPr>
                <a:grpSpLocks/>
              </p:cNvGrpSpPr>
              <p:nvPr/>
            </p:nvGrpSpPr>
            <p:grpSpPr bwMode="auto">
              <a:xfrm>
                <a:off x="2016" y="1056"/>
                <a:ext cx="144" cy="2496"/>
                <a:chOff x="1920" y="960"/>
                <a:chExt cx="144" cy="2496"/>
              </a:xfrm>
            </p:grpSpPr>
            <p:sp>
              <p:nvSpPr>
                <p:cNvPr id="485497" name="Line 121"/>
                <p:cNvSpPr>
                  <a:spLocks noChangeShapeType="1"/>
                </p:cNvSpPr>
                <p:nvPr/>
              </p:nvSpPr>
              <p:spPr bwMode="auto">
                <a:xfrm>
                  <a:off x="1968" y="960"/>
                  <a:ext cx="96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98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920" y="1296"/>
                  <a:ext cx="144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499" name="Line 123"/>
                <p:cNvSpPr>
                  <a:spLocks noChangeShapeType="1"/>
                </p:cNvSpPr>
                <p:nvPr/>
              </p:nvSpPr>
              <p:spPr bwMode="auto">
                <a:xfrm>
                  <a:off x="1920" y="2112"/>
                  <a:ext cx="96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00" name="Group 124"/>
              <p:cNvGrpSpPr>
                <a:grpSpLocks/>
              </p:cNvGrpSpPr>
              <p:nvPr/>
            </p:nvGrpSpPr>
            <p:grpSpPr bwMode="auto">
              <a:xfrm>
                <a:off x="1920" y="1056"/>
                <a:ext cx="336" cy="2496"/>
                <a:chOff x="1824" y="960"/>
                <a:chExt cx="336" cy="2496"/>
              </a:xfrm>
            </p:grpSpPr>
            <p:sp>
              <p:nvSpPr>
                <p:cNvPr id="485501" name="Line 125"/>
                <p:cNvSpPr>
                  <a:spLocks noChangeShapeType="1"/>
                </p:cNvSpPr>
                <p:nvPr/>
              </p:nvSpPr>
              <p:spPr bwMode="auto">
                <a:xfrm>
                  <a:off x="1968" y="960"/>
                  <a:ext cx="192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02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1824" y="1296"/>
                  <a:ext cx="336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03" name="Line 127"/>
                <p:cNvSpPr>
                  <a:spLocks noChangeShapeType="1"/>
                </p:cNvSpPr>
                <p:nvPr/>
              </p:nvSpPr>
              <p:spPr bwMode="auto">
                <a:xfrm>
                  <a:off x="1824" y="2112"/>
                  <a:ext cx="192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04" name="Group 128"/>
              <p:cNvGrpSpPr>
                <a:grpSpLocks/>
              </p:cNvGrpSpPr>
              <p:nvPr/>
            </p:nvGrpSpPr>
            <p:grpSpPr bwMode="auto">
              <a:xfrm>
                <a:off x="1824" y="1056"/>
                <a:ext cx="528" cy="2496"/>
                <a:chOff x="1728" y="960"/>
                <a:chExt cx="528" cy="2496"/>
              </a:xfrm>
            </p:grpSpPr>
            <p:sp>
              <p:nvSpPr>
                <p:cNvPr id="485505" name="Line 129"/>
                <p:cNvSpPr>
                  <a:spLocks noChangeShapeType="1"/>
                </p:cNvSpPr>
                <p:nvPr/>
              </p:nvSpPr>
              <p:spPr bwMode="auto">
                <a:xfrm>
                  <a:off x="1968" y="960"/>
                  <a:ext cx="288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06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1728" y="1296"/>
                  <a:ext cx="528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07" name="Line 131"/>
                <p:cNvSpPr>
                  <a:spLocks noChangeShapeType="1"/>
                </p:cNvSpPr>
                <p:nvPr/>
              </p:nvSpPr>
              <p:spPr bwMode="auto">
                <a:xfrm>
                  <a:off x="1728" y="2112"/>
                  <a:ext cx="288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08" name="Group 132"/>
              <p:cNvGrpSpPr>
                <a:grpSpLocks/>
              </p:cNvGrpSpPr>
              <p:nvPr/>
            </p:nvGrpSpPr>
            <p:grpSpPr bwMode="auto">
              <a:xfrm>
                <a:off x="1728" y="1056"/>
                <a:ext cx="720" cy="2496"/>
                <a:chOff x="1632" y="960"/>
                <a:chExt cx="720" cy="2496"/>
              </a:xfrm>
            </p:grpSpPr>
            <p:sp>
              <p:nvSpPr>
                <p:cNvPr id="485509" name="Line 133"/>
                <p:cNvSpPr>
                  <a:spLocks noChangeShapeType="1"/>
                </p:cNvSpPr>
                <p:nvPr/>
              </p:nvSpPr>
              <p:spPr bwMode="auto">
                <a:xfrm>
                  <a:off x="1968" y="960"/>
                  <a:ext cx="384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10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1632" y="1296"/>
                  <a:ext cx="720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11" name="Line 135"/>
                <p:cNvSpPr>
                  <a:spLocks noChangeShapeType="1"/>
                </p:cNvSpPr>
                <p:nvPr/>
              </p:nvSpPr>
              <p:spPr bwMode="auto">
                <a:xfrm>
                  <a:off x="1632" y="2112"/>
                  <a:ext cx="384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12" name="Group 136"/>
              <p:cNvGrpSpPr>
                <a:grpSpLocks/>
              </p:cNvGrpSpPr>
              <p:nvPr/>
            </p:nvGrpSpPr>
            <p:grpSpPr bwMode="auto">
              <a:xfrm>
                <a:off x="1968" y="1056"/>
                <a:ext cx="192" cy="2496"/>
                <a:chOff x="1872" y="960"/>
                <a:chExt cx="192" cy="2496"/>
              </a:xfrm>
            </p:grpSpPr>
            <p:sp>
              <p:nvSpPr>
                <p:cNvPr id="485513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2016" y="2112"/>
                  <a:ext cx="48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14" name="Line 138"/>
                <p:cNvSpPr>
                  <a:spLocks noChangeShapeType="1"/>
                </p:cNvSpPr>
                <p:nvPr/>
              </p:nvSpPr>
              <p:spPr bwMode="auto">
                <a:xfrm>
                  <a:off x="1872" y="1296"/>
                  <a:ext cx="192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15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1872" y="960"/>
                  <a:ext cx="96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16" name="Group 140"/>
              <p:cNvGrpSpPr>
                <a:grpSpLocks/>
              </p:cNvGrpSpPr>
              <p:nvPr/>
            </p:nvGrpSpPr>
            <p:grpSpPr bwMode="auto">
              <a:xfrm>
                <a:off x="1872" y="1056"/>
                <a:ext cx="384" cy="2496"/>
                <a:chOff x="1776" y="960"/>
                <a:chExt cx="384" cy="2496"/>
              </a:xfrm>
            </p:grpSpPr>
            <p:sp>
              <p:nvSpPr>
                <p:cNvPr id="485517" name="Line 141"/>
                <p:cNvSpPr>
                  <a:spLocks noChangeShapeType="1"/>
                </p:cNvSpPr>
                <p:nvPr/>
              </p:nvSpPr>
              <p:spPr bwMode="auto">
                <a:xfrm>
                  <a:off x="1776" y="1296"/>
                  <a:ext cx="384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18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1776" y="960"/>
                  <a:ext cx="192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19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2016" y="2112"/>
                  <a:ext cx="144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20" name="Group 144"/>
              <p:cNvGrpSpPr>
                <a:grpSpLocks/>
              </p:cNvGrpSpPr>
              <p:nvPr/>
            </p:nvGrpSpPr>
            <p:grpSpPr bwMode="auto">
              <a:xfrm>
                <a:off x="1776" y="1056"/>
                <a:ext cx="576" cy="2496"/>
                <a:chOff x="1680" y="960"/>
                <a:chExt cx="576" cy="2496"/>
              </a:xfrm>
            </p:grpSpPr>
            <p:sp>
              <p:nvSpPr>
                <p:cNvPr id="485521" name="Line 145"/>
                <p:cNvSpPr>
                  <a:spLocks noChangeShapeType="1"/>
                </p:cNvSpPr>
                <p:nvPr/>
              </p:nvSpPr>
              <p:spPr bwMode="auto">
                <a:xfrm>
                  <a:off x="1680" y="1296"/>
                  <a:ext cx="576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22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1680" y="960"/>
                  <a:ext cx="288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23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2016" y="2112"/>
                  <a:ext cx="240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24" name="Group 148"/>
              <p:cNvGrpSpPr>
                <a:grpSpLocks/>
              </p:cNvGrpSpPr>
              <p:nvPr/>
            </p:nvGrpSpPr>
            <p:grpSpPr bwMode="auto">
              <a:xfrm>
                <a:off x="1680" y="1056"/>
                <a:ext cx="768" cy="2496"/>
                <a:chOff x="1584" y="960"/>
                <a:chExt cx="768" cy="2496"/>
              </a:xfrm>
            </p:grpSpPr>
            <p:sp>
              <p:nvSpPr>
                <p:cNvPr id="485525" name="Line 149"/>
                <p:cNvSpPr>
                  <a:spLocks noChangeShapeType="1"/>
                </p:cNvSpPr>
                <p:nvPr/>
              </p:nvSpPr>
              <p:spPr bwMode="auto">
                <a:xfrm>
                  <a:off x="1584" y="1296"/>
                  <a:ext cx="768" cy="81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26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1584" y="960"/>
                  <a:ext cx="384" cy="336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5527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2016" y="2112"/>
                  <a:ext cx="336" cy="134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aseline="30000" smtClean="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5528" name="Group 152"/>
              <p:cNvGrpSpPr>
                <a:grpSpLocks/>
              </p:cNvGrpSpPr>
              <p:nvPr/>
            </p:nvGrpSpPr>
            <p:grpSpPr bwMode="auto">
              <a:xfrm>
                <a:off x="192" y="1125"/>
                <a:ext cx="1008" cy="1740"/>
                <a:chOff x="96" y="1008"/>
                <a:chExt cx="1008" cy="1740"/>
              </a:xfrm>
            </p:grpSpPr>
            <p:sp>
              <p:nvSpPr>
                <p:cNvPr id="485529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96" y="1008"/>
                  <a:ext cx="1008" cy="4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altLang="en-US" sz="1600" smtClean="0">
                      <a:solidFill>
                        <a:srgbClr val="000000"/>
                      </a:solidFill>
                    </a:rPr>
                    <a:t>Scan</a:t>
                  </a:r>
                </a:p>
              </p:txBody>
            </p:sp>
            <p:sp>
              <p:nvSpPr>
                <p:cNvPr id="485530" name="Text Box 154"/>
                <p:cNvSpPr txBox="1">
                  <a:spLocks noChangeArrowheads="1"/>
                </p:cNvSpPr>
                <p:nvPr/>
              </p:nvSpPr>
              <p:spPr bwMode="auto">
                <a:xfrm>
                  <a:off x="96" y="1968"/>
                  <a:ext cx="1008" cy="7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altLang="en-US" sz="1600" smtClean="0">
                      <a:solidFill>
                        <a:srgbClr val="000000"/>
                      </a:solidFill>
                    </a:rPr>
                    <a:t>De-scan</a:t>
                  </a:r>
                </a:p>
              </p:txBody>
            </p:sp>
          </p:grpSp>
          <p:sp>
            <p:nvSpPr>
              <p:cNvPr id="485531" name="Text Box 155"/>
              <p:cNvSpPr txBox="1">
                <a:spLocks noChangeArrowheads="1"/>
              </p:cNvSpPr>
              <p:nvPr/>
            </p:nvSpPr>
            <p:spPr bwMode="auto">
              <a:xfrm>
                <a:off x="192" y="1680"/>
                <a:ext cx="1007" cy="7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altLang="en-US" sz="1600" smtClean="0">
                    <a:solidFill>
                      <a:srgbClr val="000000"/>
                    </a:solidFill>
                  </a:rPr>
                  <a:t>Specimen</a:t>
                </a:r>
              </a:p>
            </p:txBody>
          </p:sp>
          <p:sp>
            <p:nvSpPr>
              <p:cNvPr id="485532" name="Text Box 156"/>
              <p:cNvSpPr txBox="1">
                <a:spLocks noChangeArrowheads="1"/>
              </p:cNvSpPr>
              <p:nvPr/>
            </p:nvSpPr>
            <p:spPr bwMode="auto">
              <a:xfrm>
                <a:off x="96" y="4165"/>
                <a:ext cx="767" cy="9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000" smtClean="0">
                    <a:solidFill>
                      <a:srgbClr val="FFFFFF"/>
                    </a:solidFill>
                  </a:rPr>
                  <a:t>(Diffracted amplitudes)</a:t>
                </a:r>
              </a:p>
            </p:txBody>
          </p:sp>
          <p:sp>
            <p:nvSpPr>
              <p:cNvPr id="485533" name="Line 157"/>
              <p:cNvSpPr>
                <a:spLocks noChangeShapeType="1"/>
              </p:cNvSpPr>
              <p:nvPr/>
            </p:nvSpPr>
            <p:spPr bwMode="auto">
              <a:xfrm>
                <a:off x="1872" y="1872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baseline="300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85535" name="Rectangle 159"/>
            <p:cNvSpPr>
              <a:spLocks noChangeArrowheads="1"/>
            </p:cNvSpPr>
            <p:nvPr/>
          </p:nvSpPr>
          <p:spPr bwMode="auto">
            <a:xfrm>
              <a:off x="311" y="2158"/>
              <a:ext cx="539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2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Levels of theory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Precession integrates each beam over s</a:t>
            </a:r>
            <a:r>
              <a:rPr lang="en-US" altLang="en-US" sz="2800" baseline="-25000"/>
              <a:t>z</a:t>
            </a:r>
            <a:endParaRPr lang="en-US" altLang="en-US" sz="2800"/>
          </a:p>
          <a:p>
            <a:pPr>
              <a:lnSpc>
                <a:spcPct val="80000"/>
              </a:lnSpc>
            </a:pPr>
            <a:r>
              <a:rPr lang="en-US" altLang="en-US" sz="2800"/>
              <a:t>Full dynamical theory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All reciprocal lattice vectors are coupled and not seperable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Partial dynamical theory (2-beam)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 Consider each reciprocal lattice vector dynamically coupled to transmitted beam only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Kinematical theory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Consider only role of s</a:t>
            </a:r>
            <a:r>
              <a:rPr lang="en-US" altLang="en-US" sz="2400" baseline="-25000"/>
              <a:t>z</a:t>
            </a:r>
            <a:r>
              <a:rPr lang="en-US" altLang="en-US" sz="2400"/>
              <a:t> assuming weak scattering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Bragg’s Law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I = |F(g)|</a:t>
            </a:r>
            <a:r>
              <a:rPr lang="en-US" altLang="en-US" sz="2400" baseline="30000"/>
              <a:t>2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87357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Early Models</a:t>
            </a:r>
          </a:p>
        </p:txBody>
      </p:sp>
      <p:sp>
        <p:nvSpPr>
          <p:cNvPr id="208902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	I</a:t>
            </a:r>
            <a:r>
              <a:rPr lang="en-US" altLang="en-US" baseline="-25000"/>
              <a:t>obs</a:t>
            </a:r>
            <a:r>
              <a:rPr lang="en-US" altLang="en-US"/>
              <a:t> depends upon |F(g)|, g, </a:t>
            </a:r>
            <a:r>
              <a:rPr lang="en-US" altLang="en-US">
                <a:latin typeface="Symbol" panose="05050102010706020507" pitchFamily="18" charset="2"/>
              </a:rPr>
              <a:t>f</a:t>
            </a:r>
            <a:r>
              <a:rPr lang="en-US" altLang="en-US"/>
              <a:t> (precession angle) which we “correct” to the true result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Options: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0) No correction at all, I=|F(g)|</a:t>
            </a:r>
            <a:r>
              <a:rPr lang="en-US" altLang="en-US" baseline="30000"/>
              <a:t>2</a:t>
            </a:r>
            <a:r>
              <a:rPr lang="en-US" altLang="en-US"/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1) Geometry only (Lorentz, by analogy to x-ray diffraction) corresponds to angular integration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2) Geometry plus multiplicative term for |F(g)|</a:t>
            </a:r>
          </a:p>
        </p:txBody>
      </p:sp>
    </p:spTree>
    <p:extLst>
      <p:ext uri="{BB962C8B-B14F-4D97-AF65-F5344CB8AC3E}">
        <p14:creationId xmlns:p14="http://schemas.microsoft.com/office/powerpoint/2010/main" val="34822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60" name="Group 16"/>
          <p:cNvGrpSpPr>
            <a:grpSpLocks/>
          </p:cNvGrpSpPr>
          <p:nvPr/>
        </p:nvGrpSpPr>
        <p:grpSpPr bwMode="auto">
          <a:xfrm>
            <a:off x="838200" y="1600200"/>
            <a:ext cx="7924800" cy="5105400"/>
            <a:chOff x="144" y="376"/>
            <a:chExt cx="5616" cy="3792"/>
          </a:xfrm>
        </p:grpSpPr>
        <p:graphicFrame>
          <p:nvGraphicFramePr>
            <p:cNvPr id="313346" name="Object 2"/>
            <p:cNvGraphicFramePr>
              <a:graphicFrameLocks noChangeAspect="1"/>
            </p:cNvGraphicFramePr>
            <p:nvPr/>
          </p:nvGraphicFramePr>
          <p:xfrm>
            <a:off x="144" y="376"/>
            <a:ext cx="1952" cy="18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0" name="SPW 8.0 Graph" r:id="rId4" imgW="5788800" imgH="5541840" progId="SigmaPlotGraphicObject.7">
                    <p:embed/>
                  </p:oleObj>
                </mc:Choice>
                <mc:Fallback>
                  <p:oleObj name="SPW 8.0 Graph" r:id="rId4" imgW="5788800" imgH="5541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376"/>
                          <a:ext cx="1952" cy="18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347" name="Object 3"/>
            <p:cNvGraphicFramePr>
              <a:graphicFrameLocks noChangeAspect="1"/>
            </p:cNvGraphicFramePr>
            <p:nvPr/>
          </p:nvGraphicFramePr>
          <p:xfrm>
            <a:off x="2016" y="376"/>
            <a:ext cx="1906" cy="1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1" name="SPW 8.0 Graph" r:id="rId6" imgW="5648040" imgH="5541840" progId="SigmaPlotGraphicObject.7">
                    <p:embed/>
                  </p:oleObj>
                </mc:Choice>
                <mc:Fallback>
                  <p:oleObj name="SPW 8.0 Graph" r:id="rId6" imgW="5648040" imgH="5541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376"/>
                          <a:ext cx="1906" cy="1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348" name="Object 4"/>
            <p:cNvGraphicFramePr>
              <a:graphicFrameLocks noChangeAspect="1"/>
            </p:cNvGraphicFramePr>
            <p:nvPr/>
          </p:nvGraphicFramePr>
          <p:xfrm>
            <a:off x="3806" y="376"/>
            <a:ext cx="1906" cy="1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2" name="SPW 8.0 Graph" r:id="rId8" imgW="5648040" imgH="5541840" progId="SigmaPlotGraphicObject.7">
                    <p:embed/>
                  </p:oleObj>
                </mc:Choice>
                <mc:Fallback>
                  <p:oleObj name="SPW 8.0 Graph" r:id="rId8" imgW="5648040" imgH="5541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6" y="376"/>
                          <a:ext cx="1906" cy="1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349" name="Object 5"/>
            <p:cNvGraphicFramePr>
              <a:graphicFrameLocks noChangeAspect="1"/>
            </p:cNvGraphicFramePr>
            <p:nvPr/>
          </p:nvGraphicFramePr>
          <p:xfrm>
            <a:off x="3889" y="2256"/>
            <a:ext cx="1871" cy="1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3" name="SPW 8.0 Graph" r:id="rId10" imgW="5542920" imgH="5541840" progId="SigmaPlotGraphicObject.7">
                    <p:embed/>
                  </p:oleObj>
                </mc:Choice>
                <mc:Fallback>
                  <p:oleObj name="SPW 8.0 Graph" r:id="rId10" imgW="5542920" imgH="5541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9" y="2256"/>
                          <a:ext cx="1871" cy="1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350" name="Object 6"/>
            <p:cNvGraphicFramePr>
              <a:graphicFrameLocks noChangeAspect="1"/>
            </p:cNvGraphicFramePr>
            <p:nvPr/>
          </p:nvGraphicFramePr>
          <p:xfrm>
            <a:off x="192" y="2297"/>
            <a:ext cx="1883" cy="1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4" name="SPW 8.0 Graph" r:id="rId12" imgW="5577840" imgH="5541840" progId="SigmaPlotGraphicObject.7">
                    <p:embed/>
                  </p:oleObj>
                </mc:Choice>
                <mc:Fallback>
                  <p:oleObj name="SPW 8.0 Graph" r:id="rId12" imgW="5577840" imgH="5541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297"/>
                          <a:ext cx="1883" cy="1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351" name="Object 7"/>
            <p:cNvGraphicFramePr>
              <a:graphicFrameLocks noChangeAspect="1"/>
            </p:cNvGraphicFramePr>
            <p:nvPr/>
          </p:nvGraphicFramePr>
          <p:xfrm>
            <a:off x="2064" y="2296"/>
            <a:ext cx="1883" cy="1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5" name="SPW 8.0 Graph" r:id="rId14" imgW="5577840" imgH="5541840" progId="SigmaPlotGraphicObject.7">
                    <p:embed/>
                  </p:oleObj>
                </mc:Choice>
                <mc:Fallback>
                  <p:oleObj name="SPW 8.0 Graph" r:id="rId14" imgW="5577840" imgH="5541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2296"/>
                          <a:ext cx="1883" cy="1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3353" name="Text Box 9"/>
            <p:cNvSpPr txBox="1">
              <a:spLocks noChangeArrowheads="1"/>
            </p:cNvSpPr>
            <p:nvPr/>
          </p:nvSpPr>
          <p:spPr bwMode="auto">
            <a:xfrm>
              <a:off x="554" y="558"/>
              <a:ext cx="1143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3.2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R=0.02</a:t>
              </a:r>
            </a:p>
          </p:txBody>
        </p:sp>
        <p:sp>
          <p:nvSpPr>
            <p:cNvPr id="313354" name="Text Box 10"/>
            <p:cNvSpPr txBox="1">
              <a:spLocks noChangeArrowheads="1"/>
            </p:cNvSpPr>
            <p:nvPr/>
          </p:nvSpPr>
          <p:spPr bwMode="auto">
            <a:xfrm>
              <a:off x="2300" y="539"/>
              <a:ext cx="1098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50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R=0.19</a:t>
              </a:r>
            </a:p>
          </p:txBody>
        </p:sp>
        <p:sp>
          <p:nvSpPr>
            <p:cNvPr id="313355" name="Text Box 11"/>
            <p:cNvSpPr txBox="1">
              <a:spLocks noChangeArrowheads="1"/>
            </p:cNvSpPr>
            <p:nvPr/>
          </p:nvSpPr>
          <p:spPr bwMode="auto">
            <a:xfrm>
              <a:off x="4051" y="516"/>
              <a:ext cx="1188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100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R=0.25</a:t>
              </a:r>
            </a:p>
          </p:txBody>
        </p:sp>
        <p:sp>
          <p:nvSpPr>
            <p:cNvPr id="313356" name="Text Box 12"/>
            <p:cNvSpPr txBox="1">
              <a:spLocks noChangeArrowheads="1"/>
            </p:cNvSpPr>
            <p:nvPr/>
          </p:nvSpPr>
          <p:spPr bwMode="auto">
            <a:xfrm>
              <a:off x="405" y="2449"/>
              <a:ext cx="1188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200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R=0.49</a:t>
              </a:r>
            </a:p>
          </p:txBody>
        </p:sp>
        <p:sp>
          <p:nvSpPr>
            <p:cNvPr id="313357" name="Text Box 13"/>
            <p:cNvSpPr txBox="1">
              <a:spLocks noChangeArrowheads="1"/>
            </p:cNvSpPr>
            <p:nvPr/>
          </p:nvSpPr>
          <p:spPr bwMode="auto">
            <a:xfrm>
              <a:off x="2294" y="2444"/>
              <a:ext cx="1251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400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Å*; R=0.78</a:t>
              </a:r>
            </a:p>
          </p:txBody>
        </p:sp>
        <p:sp>
          <p:nvSpPr>
            <p:cNvPr id="313358" name="Text Box 14"/>
            <p:cNvSpPr txBox="1">
              <a:spLocks noChangeArrowheads="1"/>
            </p:cNvSpPr>
            <p:nvPr/>
          </p:nvSpPr>
          <p:spPr bwMode="auto">
            <a:xfrm>
              <a:off x="4102" y="2393"/>
              <a:ext cx="1188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800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R=0.88</a:t>
              </a:r>
            </a:p>
          </p:txBody>
        </p:sp>
      </p:grpSp>
      <p:sp>
        <p:nvSpPr>
          <p:cNvPr id="313361" name="Rectangle 17"/>
          <p:cNvSpPr>
            <a:spLocks noGrp="1" noChangeArrowheads="1"/>
          </p:cNvSpPr>
          <p:nvPr>
            <p:ph type="title"/>
          </p:nvPr>
        </p:nvSpPr>
        <p:spPr>
          <a:xfrm>
            <a:off x="533400" y="190500"/>
            <a:ext cx="7924800" cy="1181100"/>
          </a:xfrm>
        </p:spPr>
        <p:txBody>
          <a:bodyPr/>
          <a:lstStyle/>
          <a:p>
            <a:r>
              <a:rPr lang="en-US" altLang="en-US" sz="3600"/>
              <a:t>Bragg’s Law fails badly (Ga,In)</a:t>
            </a:r>
            <a:r>
              <a:rPr lang="en-US" altLang="en-US" sz="3600" baseline="-25000"/>
              <a:t>2</a:t>
            </a:r>
            <a:r>
              <a:rPr lang="en-US" altLang="en-US" sz="3600"/>
              <a:t>SnO</a:t>
            </a:r>
            <a:r>
              <a:rPr lang="en-US" altLang="en-US" sz="3600" baseline="-250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7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600"/>
              <a:t>Kinematical Lorentz Correction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8266113" cy="46958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	I(g) =</a:t>
            </a:r>
            <a:r>
              <a:rPr lang="en-US" altLang="en-US" sz="2800">
                <a:latin typeface="Symbol" panose="05050102010706020507" pitchFamily="18" charset="2"/>
              </a:rPr>
              <a:t>ò </a:t>
            </a:r>
            <a:r>
              <a:rPr lang="en-US" altLang="en-US" sz="2800"/>
              <a:t> |F(g) sin(</a:t>
            </a:r>
            <a:r>
              <a:rPr lang="en-US" altLang="en-US" sz="2800">
                <a:latin typeface="Symbol" panose="05050102010706020507" pitchFamily="18" charset="2"/>
              </a:rPr>
              <a:t>p</a:t>
            </a:r>
            <a:r>
              <a:rPr lang="en-US" altLang="en-US" sz="2800"/>
              <a:t>ts</a:t>
            </a:r>
            <a:r>
              <a:rPr lang="en-US" altLang="en-US" sz="2800" baseline="-25000"/>
              <a:t>z</a:t>
            </a:r>
            <a:r>
              <a:rPr lang="en-US" altLang="en-US" sz="2800"/>
              <a:t>)/(</a:t>
            </a:r>
            <a:r>
              <a:rPr lang="en-US" altLang="en-US" sz="2800">
                <a:latin typeface="Symbol" panose="05050102010706020507" pitchFamily="18" charset="2"/>
              </a:rPr>
              <a:t>p</a:t>
            </a:r>
            <a:r>
              <a:rPr lang="en-US" altLang="en-US" sz="2800"/>
              <a:t>s</a:t>
            </a:r>
            <a:r>
              <a:rPr lang="en-US" altLang="en-US" sz="2800" baseline="-25000"/>
              <a:t>z</a:t>
            </a:r>
            <a:r>
              <a:rPr lang="en-US" altLang="en-US" sz="2800"/>
              <a:t>) |</a:t>
            </a:r>
            <a:r>
              <a:rPr lang="en-US" altLang="en-US" sz="2800" baseline="30000"/>
              <a:t>2 </a:t>
            </a:r>
            <a:r>
              <a:rPr lang="en-US" altLang="en-US" sz="2800"/>
              <a:t>ds</a:t>
            </a:r>
            <a:r>
              <a:rPr lang="en-US" altLang="en-US" sz="2800" baseline="-25000"/>
              <a:t>z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baseline="-25000"/>
              <a:t>	</a:t>
            </a:r>
            <a:r>
              <a:rPr lang="en-US" altLang="en-US" sz="2800"/>
              <a:t>s</a:t>
            </a:r>
            <a:r>
              <a:rPr lang="en-US" altLang="en-US" sz="2800" baseline="-25000"/>
              <a:t>z</a:t>
            </a:r>
            <a:r>
              <a:rPr lang="en-US" altLang="en-US" sz="2800"/>
              <a:t> taken appropriately over the Precession Circuit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	t is crystal thickness (column approximation)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    </a:t>
            </a:r>
            <a:r>
              <a:rPr lang="en-US" altLang="en-US" sz="2800">
                <a:latin typeface="Symbol" panose="05050102010706020507" pitchFamily="18" charset="2"/>
              </a:rPr>
              <a:t>f</a:t>
            </a:r>
            <a:r>
              <a:rPr lang="en-US" altLang="en-US" sz="2800"/>
              <a:t> is total precession angle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	I(g) = |F(g)|</a:t>
            </a:r>
            <a:r>
              <a:rPr lang="en-US" altLang="en-US" sz="2800" baseline="30000"/>
              <a:t>2</a:t>
            </a:r>
            <a:r>
              <a:rPr lang="en-US" altLang="en-US" sz="2800"/>
              <a:t>L(g,t,</a:t>
            </a:r>
            <a:r>
              <a:rPr lang="en-US" altLang="en-US" sz="2800">
                <a:latin typeface="Symbol" panose="05050102010706020507" pitchFamily="18" charset="2"/>
              </a:rPr>
              <a:t>f</a:t>
            </a:r>
            <a:r>
              <a:rPr lang="en-US" altLang="en-US" sz="2800"/>
              <a:t>)</a:t>
            </a:r>
            <a:endParaRPr lang="en-US" altLang="en-US" sz="2800">
              <a:latin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</p:txBody>
      </p:sp>
      <p:graphicFrame>
        <p:nvGraphicFramePr>
          <p:cNvPr id="243728" name="Object 16"/>
          <p:cNvGraphicFramePr>
            <a:graphicFrameLocks noChangeAspect="1"/>
          </p:cNvGraphicFramePr>
          <p:nvPr/>
        </p:nvGraphicFramePr>
        <p:xfrm>
          <a:off x="4105275" y="3697288"/>
          <a:ext cx="35718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Equation" r:id="rId4" imgW="1587240" imgH="558720" progId="Equation.3">
                  <p:embed/>
                </p:oleObj>
              </mc:Choice>
              <mc:Fallback>
                <p:oleObj name="Equation" r:id="rId4" imgW="1587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5" y="3697288"/>
                        <a:ext cx="3571875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30" name="Text Box 18"/>
          <p:cNvSpPr txBox="1">
            <a:spLocks noChangeArrowheads="1"/>
          </p:cNvSpPr>
          <p:nvPr/>
        </p:nvSpPr>
        <p:spPr bwMode="auto">
          <a:xfrm>
            <a:off x="533400" y="5867400"/>
            <a:ext cx="5808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K. Gjønnes, Ultramicroscopy, 1997.</a:t>
            </a:r>
          </a:p>
        </p:txBody>
      </p:sp>
    </p:spTree>
    <p:extLst>
      <p:ext uri="{BB962C8B-B14F-4D97-AF65-F5344CB8AC3E}">
        <p14:creationId xmlns:p14="http://schemas.microsoft.com/office/powerpoint/2010/main" val="18279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Kinematical Lorentz correction:</a:t>
            </a:r>
            <a:br>
              <a:rPr lang="en-US" altLang="en-US" sz="4000"/>
            </a:br>
            <a:r>
              <a:rPr lang="en-US" altLang="en-US" sz="3600">
                <a:solidFill>
                  <a:srgbClr val="FF0000"/>
                </a:solidFill>
              </a:rPr>
              <a:t>Geometry information is insufficient</a:t>
            </a:r>
          </a:p>
        </p:txBody>
      </p:sp>
      <p:pic>
        <p:nvPicPr>
          <p:cNvPr id="307203" name="Picture 3" descr="lor_kincorr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2" y="1981200"/>
            <a:ext cx="606391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1752600" y="6172200"/>
            <a:ext cx="68580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rgbClr val="000000"/>
                </a:solidFill>
              </a:rPr>
              <a:t>Need structure factors to apply the correction!</a:t>
            </a:r>
          </a:p>
        </p:txBody>
      </p:sp>
      <p:sp>
        <p:nvSpPr>
          <p:cNvPr id="307205" name="Line 5"/>
          <p:cNvSpPr>
            <a:spLocks noChangeShapeType="1"/>
          </p:cNvSpPr>
          <p:nvPr/>
        </p:nvSpPr>
        <p:spPr bwMode="auto">
          <a:xfrm flipV="1">
            <a:off x="838200" y="3200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06" name="Line 6"/>
          <p:cNvSpPr>
            <a:spLocks noChangeShapeType="1"/>
          </p:cNvSpPr>
          <p:nvPr/>
        </p:nvSpPr>
        <p:spPr bwMode="auto">
          <a:xfrm>
            <a:off x="838200" y="3810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838200" y="388620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F</a:t>
            </a:r>
            <a:r>
              <a:rPr lang="en-US" altLang="en-US" sz="2000" baseline="-25000" smtClean="0">
                <a:solidFill>
                  <a:srgbClr val="000000"/>
                </a:solidFill>
              </a:rPr>
              <a:t>kin</a:t>
            </a:r>
          </a:p>
        </p:txBody>
      </p:sp>
      <p:sp>
        <p:nvSpPr>
          <p:cNvPr id="307208" name="Text Box 8"/>
          <p:cNvSpPr txBox="1">
            <a:spLocks noChangeArrowheads="1"/>
          </p:cNvSpPr>
          <p:nvPr/>
        </p:nvSpPr>
        <p:spPr bwMode="auto">
          <a:xfrm rot="-5400000">
            <a:off x="77788" y="3046412"/>
            <a:ext cx="990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rgbClr val="000000"/>
                </a:solidFill>
              </a:rPr>
              <a:t>F</a:t>
            </a:r>
            <a:r>
              <a:rPr lang="en-US" altLang="en-US" sz="2400" baseline="-25000" smtClean="0">
                <a:solidFill>
                  <a:srgbClr val="000000"/>
                </a:solidFill>
              </a:rPr>
              <a:t>corr</a:t>
            </a:r>
          </a:p>
        </p:txBody>
      </p:sp>
    </p:spTree>
    <p:extLst>
      <p:ext uri="{BB962C8B-B14F-4D97-AF65-F5344CB8AC3E}">
        <p14:creationId xmlns:p14="http://schemas.microsoft.com/office/powerpoint/2010/main" val="3070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</a:t>
            </a:r>
            <a:r>
              <a:rPr lang="en-US" dirty="0" err="1" smtClean="0"/>
              <a:t>PED</a:t>
            </a:r>
            <a:r>
              <a:rPr lang="en-US" dirty="0" smtClean="0"/>
              <a:t> can do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1000" indent="-381000" eaLnBrk="1" hangingPunct="1">
              <a:lnSpc>
                <a:spcPct val="95000"/>
              </a:lnSpc>
              <a:spcAft>
                <a:spcPts val="400"/>
              </a:spcAft>
            </a:pPr>
            <a:r>
              <a:rPr lang="en-US" sz="2800" dirty="0" smtClean="0"/>
              <a:t>We would like a method where not just the positions of the spots, but also the intensities could be used.</a:t>
            </a:r>
          </a:p>
          <a:p>
            <a:pPr marL="381000" indent="-381000" eaLnBrk="1" hangingPunct="1">
              <a:lnSpc>
                <a:spcPct val="95000"/>
              </a:lnSpc>
              <a:spcAft>
                <a:spcPts val="400"/>
              </a:spcAft>
            </a:pPr>
            <a:r>
              <a:rPr lang="en-US" sz="2800" dirty="0" smtClean="0"/>
              <a:t>Not rigorously equivalent to simple kinematical diffraction, but has many similarities</a:t>
            </a:r>
          </a:p>
          <a:p>
            <a:pPr marL="781050" lvl="1" indent="-381000">
              <a:lnSpc>
                <a:spcPct val="95000"/>
              </a:lnSpc>
              <a:spcAft>
                <a:spcPts val="400"/>
              </a:spcAft>
            </a:pPr>
            <a:r>
              <a:rPr lang="en-US" sz="2400" dirty="0" smtClean="0"/>
              <a:t>If the structure factor is large </a:t>
            </a:r>
            <a:r>
              <a:rPr lang="en-US" sz="2400" dirty="0" smtClean="0">
                <a:sym typeface="Wingdings" panose="05000000000000000000" pitchFamily="2" charset="2"/>
              </a:rPr>
              <a:t> Intensity is large</a:t>
            </a:r>
          </a:p>
          <a:p>
            <a:pPr marL="781050" lvl="1" indent="-381000">
              <a:lnSpc>
                <a:spcPct val="95000"/>
              </a:lnSpc>
              <a:spcAft>
                <a:spcPts val="400"/>
              </a:spcAft>
            </a:pPr>
            <a:r>
              <a:rPr lang="en-US" sz="2400" dirty="0" smtClean="0">
                <a:sym typeface="Wingdings" panose="05000000000000000000" pitchFamily="2" charset="2"/>
              </a:rPr>
              <a:t>Useful for fingerprinting structures</a:t>
            </a:r>
          </a:p>
          <a:p>
            <a:pPr marL="781050" lvl="1" indent="-381000">
              <a:lnSpc>
                <a:spcPct val="95000"/>
              </a:lnSpc>
              <a:spcAft>
                <a:spcPts val="400"/>
              </a:spcAft>
            </a:pPr>
            <a:r>
              <a:rPr lang="en-US" sz="2400" dirty="0" smtClean="0">
                <a:sym typeface="Wingdings" panose="05000000000000000000" pitchFamily="2" charset="2"/>
              </a:rPr>
              <a:t>Often does not need calculations to interpret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2-Beam (Blackman) form</a:t>
            </a:r>
          </a:p>
        </p:txBody>
      </p:sp>
      <p:graphicFrame>
        <p:nvGraphicFramePr>
          <p:cNvPr id="3655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05000" y="1870075"/>
          <a:ext cx="47244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Equation" r:id="rId4" imgW="2400120" imgH="495000" progId="Equation.3">
                  <p:embed/>
                </p:oleObj>
              </mc:Choice>
              <mc:Fallback>
                <p:oleObj name="Equation" r:id="rId4" imgW="2400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70075"/>
                        <a:ext cx="47244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57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Limits: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/>
              <a:t>A</a:t>
            </a:r>
            <a:r>
              <a:rPr lang="en-US" altLang="en-US" baseline="-25000"/>
              <a:t>g</a:t>
            </a:r>
            <a:r>
              <a:rPr lang="en-US" altLang="en-US"/>
              <a:t> small; I</a:t>
            </a:r>
            <a:r>
              <a:rPr lang="en-US" altLang="en-US" baseline="-25000"/>
              <a:t>dyn</a:t>
            </a:r>
            <a:r>
              <a:rPr lang="en-US" altLang="en-US"/>
              <a:t>(k) </a:t>
            </a:r>
            <a:r>
              <a:rPr lang="en-US" altLang="en-US">
                <a:latin typeface="Symbol" panose="05050102010706020507" pitchFamily="18" charset="2"/>
              </a:rPr>
              <a:t>µ</a:t>
            </a:r>
            <a:r>
              <a:rPr lang="en-US" altLang="en-US"/>
              <a:t> I</a:t>
            </a:r>
            <a:r>
              <a:rPr lang="en-US" altLang="en-US" baseline="-25000"/>
              <a:t>kin</a:t>
            </a:r>
            <a:r>
              <a:rPr lang="en-US" altLang="en-US"/>
              <a:t>(k)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/>
              <a:t>A</a:t>
            </a:r>
            <a:r>
              <a:rPr lang="en-US" altLang="en-US" baseline="-25000"/>
              <a:t>g</a:t>
            </a:r>
            <a:r>
              <a:rPr lang="en-US" altLang="en-US"/>
              <a:t> large; I</a:t>
            </a:r>
            <a:r>
              <a:rPr lang="en-US" altLang="en-US" baseline="-25000"/>
              <a:t>dyn</a:t>
            </a:r>
            <a:r>
              <a:rPr lang="en-US" altLang="en-US"/>
              <a:t>(k) </a:t>
            </a:r>
            <a:r>
              <a:rPr lang="en-US" altLang="en-US">
                <a:latin typeface="Symbol" panose="05050102010706020507" pitchFamily="18" charset="2"/>
              </a:rPr>
              <a:t>µ</a:t>
            </a:r>
            <a:r>
              <a:rPr lang="en-US" altLang="en-US"/>
              <a:t> </a:t>
            </a:r>
            <a:r>
              <a:rPr lang="en-US" altLang="en-US">
                <a:latin typeface="Symbol" panose="05050102010706020507" pitchFamily="18" charset="2"/>
              </a:rPr>
              <a:t>Ö</a:t>
            </a:r>
            <a:r>
              <a:rPr lang="en-US" altLang="en-US"/>
              <a:t>I</a:t>
            </a:r>
            <a:r>
              <a:rPr lang="en-US" altLang="en-US" baseline="-25000"/>
              <a:t>kin</a:t>
            </a:r>
            <a:r>
              <a:rPr lang="en-US" altLang="en-US"/>
              <a:t>(k) = |F</a:t>
            </a:r>
            <a:r>
              <a:rPr lang="en-US" altLang="en-US" baseline="-25000"/>
              <a:t>kin</a:t>
            </a:r>
            <a:r>
              <a:rPr lang="en-US" altLang="en-US"/>
              <a:t>(k)|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But…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/>
              <a:t>	This assumes integration over all angles, which is not correct for precession (correct for powder diffraction)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/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5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Blackman Form</a:t>
            </a:r>
          </a:p>
        </p:txBody>
      </p:sp>
      <p:graphicFrame>
        <p:nvGraphicFramePr>
          <p:cNvPr id="30515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931988"/>
          <a:ext cx="495300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Bitmap Image" r:id="rId4" imgW="12984387" imgH="11038095" progId="Paint.Picture">
                  <p:embed/>
                </p:oleObj>
              </mc:Choice>
              <mc:Fallback>
                <p:oleObj name="Bitmap Image" r:id="rId4" imgW="12984387" imgH="11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31988"/>
                        <a:ext cx="4953000" cy="421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56263" y="2743200"/>
          <a:ext cx="3487737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Bitmap Image" r:id="rId6" imgW="10821911" imgH="7114286" progId="Paint.Picture">
                  <p:embed/>
                </p:oleObj>
              </mc:Choice>
              <mc:Fallback>
                <p:oleObj name="Bitmap Image" r:id="rId6" imgW="10821911" imgH="71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6263" y="2743200"/>
                        <a:ext cx="3487737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2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Blackman+Lorentz</a:t>
            </a:r>
          </a:p>
        </p:txBody>
      </p:sp>
      <p:graphicFrame>
        <p:nvGraphicFramePr>
          <p:cNvPr id="258052" name="Object 4"/>
          <p:cNvGraphicFramePr>
            <a:graphicFrameLocks noChangeAspect="1"/>
          </p:cNvGraphicFramePr>
          <p:nvPr/>
        </p:nvGraphicFramePr>
        <p:xfrm>
          <a:off x="1054100" y="2451100"/>
          <a:ext cx="6618288" cy="359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Chart" r:id="rId4" imgW="5800725" imgH="3238500" progId="Excel.Chart.8">
                  <p:embed/>
                </p:oleObj>
              </mc:Choice>
              <mc:Fallback>
                <p:oleObj name="Chart" r:id="rId4" imgW="5800725" imgH="32385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6" t="2823" r="1576" b="2823"/>
                      <a:stretch>
                        <a:fillRect/>
                      </a:stretch>
                    </p:blipFill>
                    <p:spPr bwMode="auto">
                      <a:xfrm>
                        <a:off x="1054100" y="2451100"/>
                        <a:ext cx="6618288" cy="359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1905000" y="60198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Alas, little better than kinematical</a:t>
            </a:r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1981200" y="19812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Comparison with full calculation, 24 mRad</a:t>
            </a:r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5029200" y="56642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t>Angstroms</a:t>
            </a:r>
          </a:p>
        </p:txBody>
      </p:sp>
    </p:spTree>
    <p:extLst>
      <p:ext uri="{BB962C8B-B14F-4D97-AF65-F5344CB8AC3E}">
        <p14:creationId xmlns:p14="http://schemas.microsoft.com/office/powerpoint/2010/main" val="22125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600"/>
              <a:t>Two-Beam Form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8150225" cy="43830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	I(g) = </a:t>
            </a:r>
            <a:r>
              <a:rPr lang="en-US" altLang="en-US" sz="2800">
                <a:latin typeface="Symbol" panose="05050102010706020507" pitchFamily="18" charset="2"/>
              </a:rPr>
              <a:t>ò </a:t>
            </a:r>
            <a:r>
              <a:rPr lang="en-US" altLang="en-US" sz="2800"/>
              <a:t>|</a:t>
            </a:r>
            <a:r>
              <a:rPr lang="en-US" altLang="en-US" sz="2800">
                <a:latin typeface="Symbol" panose="05050102010706020507" pitchFamily="18" charset="2"/>
              </a:rPr>
              <a:t> </a:t>
            </a:r>
            <a:r>
              <a:rPr lang="en-US" altLang="en-US" sz="2800"/>
              <a:t>F(g) sin(</a:t>
            </a:r>
            <a:r>
              <a:rPr lang="en-US" altLang="en-US" sz="2800">
                <a:latin typeface="Symbol" panose="05050102010706020507" pitchFamily="18" charset="2"/>
              </a:rPr>
              <a:t>p</a:t>
            </a:r>
            <a:r>
              <a:rPr lang="en-US" altLang="en-US" sz="2800"/>
              <a:t>ts</a:t>
            </a:r>
            <a:r>
              <a:rPr lang="en-US" altLang="en-US" sz="2800" baseline="30000"/>
              <a:t>eff</a:t>
            </a:r>
            <a:r>
              <a:rPr lang="en-US" altLang="en-US" sz="2800" baseline="-25000"/>
              <a:t>z</a:t>
            </a:r>
            <a:r>
              <a:rPr lang="en-US" altLang="en-US" sz="2800"/>
              <a:t>)/(</a:t>
            </a:r>
            <a:r>
              <a:rPr lang="en-US" altLang="en-US" sz="2800">
                <a:latin typeface="Symbol" panose="05050102010706020507" pitchFamily="18" charset="2"/>
              </a:rPr>
              <a:t>p</a:t>
            </a:r>
            <a:r>
              <a:rPr lang="en-US" altLang="en-US" sz="2800"/>
              <a:t>s</a:t>
            </a:r>
            <a:r>
              <a:rPr lang="en-US" altLang="en-US" sz="2800" baseline="30000"/>
              <a:t>eff</a:t>
            </a:r>
            <a:r>
              <a:rPr lang="en-US" altLang="en-US" sz="2800" baseline="-25000"/>
              <a:t>z</a:t>
            </a:r>
            <a:r>
              <a:rPr lang="en-US" altLang="en-US" sz="2800"/>
              <a:t>) |</a:t>
            </a:r>
            <a:r>
              <a:rPr lang="en-US" altLang="en-US" sz="2800" baseline="30000"/>
              <a:t>2 </a:t>
            </a:r>
            <a:r>
              <a:rPr lang="en-US" altLang="en-US" sz="2800"/>
              <a:t>ds</a:t>
            </a:r>
            <a:r>
              <a:rPr lang="en-US" altLang="en-US" sz="2800" baseline="-25000"/>
              <a:t>z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baseline="-25000"/>
              <a:t>	</a:t>
            </a:r>
            <a:r>
              <a:rPr lang="en-US" altLang="en-US" sz="2800"/>
              <a:t>s</a:t>
            </a:r>
            <a:r>
              <a:rPr lang="en-US" altLang="en-US" sz="2800" baseline="-25000"/>
              <a:t>z</a:t>
            </a:r>
            <a:r>
              <a:rPr lang="en-US" altLang="en-US" sz="2800"/>
              <a:t> taken appropriately over the Precession Circuit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	s</a:t>
            </a:r>
            <a:r>
              <a:rPr lang="en-US" altLang="en-US" sz="2800" baseline="-25000"/>
              <a:t>z</a:t>
            </a:r>
            <a:r>
              <a:rPr lang="en-US" altLang="en-US" sz="2800" baseline="30000"/>
              <a:t>eff</a:t>
            </a:r>
            <a:r>
              <a:rPr lang="en-US" altLang="en-US" sz="2800"/>
              <a:t> = (s</a:t>
            </a:r>
            <a:r>
              <a:rPr lang="en-US" altLang="en-US" sz="2800" baseline="-25000"/>
              <a:t>z</a:t>
            </a:r>
            <a:r>
              <a:rPr lang="en-US" altLang="en-US" sz="2800" baseline="30000"/>
              <a:t>2</a:t>
            </a:r>
            <a:r>
              <a:rPr lang="en-US" altLang="en-US" sz="2800"/>
              <a:t> + 1/</a:t>
            </a:r>
            <a:r>
              <a:rPr lang="en-US" altLang="en-US" sz="2800">
                <a:latin typeface="Symbol" panose="05050102010706020507" pitchFamily="18" charset="2"/>
              </a:rPr>
              <a:t>x</a:t>
            </a:r>
            <a:r>
              <a:rPr lang="en-US" altLang="en-US" sz="2800" baseline="-25000"/>
              <a:t>g</a:t>
            </a:r>
            <a:r>
              <a:rPr lang="en-US" altLang="en-US" sz="2800" baseline="30000"/>
              <a:t>2</a:t>
            </a:r>
            <a:r>
              <a:rPr lang="en-US" altLang="en-US" sz="2800"/>
              <a:t>)</a:t>
            </a:r>
            <a:r>
              <a:rPr lang="en-US" altLang="en-US" sz="2800" baseline="30000"/>
              <a:t>1/2</a:t>
            </a:r>
            <a:endParaRPr lang="en-US" altLang="en-US" sz="2800"/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	Do the proper integration over s</a:t>
            </a:r>
            <a:r>
              <a:rPr lang="en-US" altLang="en-US" sz="2800" baseline="-25000"/>
              <a:t>z</a:t>
            </a:r>
            <a:r>
              <a:rPr lang="en-US" altLang="en-US" sz="2800"/>
              <a:t> (not rocket science)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</p:txBody>
      </p:sp>
      <p:graphicFrame>
        <p:nvGraphicFramePr>
          <p:cNvPr id="489478" name="Object 6"/>
          <p:cNvGraphicFramePr>
            <a:graphicFrameLocks noChangeAspect="1"/>
          </p:cNvGraphicFramePr>
          <p:nvPr/>
        </p:nvGraphicFramePr>
        <p:xfrm>
          <a:off x="839788" y="3659188"/>
          <a:ext cx="1955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Equation" r:id="rId4" imgW="977760" imgH="444240" progId="Equation.3">
                  <p:embed/>
                </p:oleObj>
              </mc:Choice>
              <mc:Fallback>
                <p:oleObj name="Equation" r:id="rId4" imgW="977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788" y="3659188"/>
                        <a:ext cx="19558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2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ctr"/>
          <a:lstStyle/>
          <a:p>
            <a:r>
              <a:rPr lang="en-US" altLang="en-US" sz="3600"/>
              <a:t>Two-Beam Integration: Ewald Sphere</a:t>
            </a:r>
          </a:p>
        </p:txBody>
      </p:sp>
      <p:pic>
        <p:nvPicPr>
          <p:cNvPr id="384002" name="Picture 2" descr="sys_recipge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" b="12997"/>
          <a:stretch>
            <a:fillRect/>
          </a:stretch>
        </p:blipFill>
        <p:spPr>
          <a:xfrm>
            <a:off x="0" y="1797050"/>
            <a:ext cx="5181600" cy="2687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40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3609" r="2078" b="7217"/>
          <a:stretch>
            <a:fillRect/>
          </a:stretch>
        </p:blipFill>
        <p:spPr bwMode="auto">
          <a:xfrm>
            <a:off x="5156200" y="2101850"/>
            <a:ext cx="336550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40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3609" r="2078" b="3609"/>
          <a:stretch>
            <a:fillRect/>
          </a:stretch>
        </p:blipFill>
        <p:spPr bwMode="auto">
          <a:xfrm>
            <a:off x="609600" y="4495800"/>
            <a:ext cx="3656013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4014" name="Pictur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3609" r="2078" b="3609"/>
          <a:stretch>
            <a:fillRect/>
          </a:stretch>
        </p:blipFill>
        <p:spPr bwMode="auto">
          <a:xfrm>
            <a:off x="5211763" y="4552950"/>
            <a:ext cx="3336925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4015" name="Text Box 15"/>
          <p:cNvSpPr txBox="1">
            <a:spLocks noChangeArrowheads="1"/>
          </p:cNvSpPr>
          <p:nvPr/>
        </p:nvSpPr>
        <p:spPr bwMode="auto">
          <a:xfrm>
            <a:off x="6413500" y="19177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smtClean="0">
                <a:solidFill>
                  <a:srgbClr val="000000"/>
                </a:solidFill>
                <a:latin typeface="Times New Roman" panose="02020603050405020304" pitchFamily="18" charset="0"/>
              </a:rPr>
              <a:t>Small (hkl)</a:t>
            </a:r>
          </a:p>
        </p:txBody>
      </p:sp>
      <p:sp>
        <p:nvSpPr>
          <p:cNvPr id="384016" name="Text Box 16"/>
          <p:cNvSpPr txBox="1">
            <a:spLocks noChangeArrowheads="1"/>
          </p:cNvSpPr>
          <p:nvPr/>
        </p:nvSpPr>
        <p:spPr bwMode="auto">
          <a:xfrm>
            <a:off x="6248400" y="43434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smtClean="0">
                <a:solidFill>
                  <a:srgbClr val="000000"/>
                </a:solidFill>
                <a:latin typeface="Times New Roman" panose="02020603050405020304" pitchFamily="18" charset="0"/>
              </a:rPr>
              <a:t>Large (hkl)</a:t>
            </a:r>
          </a:p>
        </p:txBody>
      </p:sp>
      <p:sp>
        <p:nvSpPr>
          <p:cNvPr id="384017" name="Text Box 17"/>
          <p:cNvSpPr txBox="1">
            <a:spLocks noChangeArrowheads="1"/>
          </p:cNvSpPr>
          <p:nvPr/>
        </p:nvSpPr>
        <p:spPr bwMode="auto">
          <a:xfrm>
            <a:off x="1778000" y="43053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smtClean="0">
                <a:solidFill>
                  <a:srgbClr val="000000"/>
                </a:solidFill>
                <a:latin typeface="Times New Roman" panose="02020603050405020304" pitchFamily="18" charset="0"/>
              </a:rPr>
              <a:t>Medium (hkl)</a:t>
            </a:r>
          </a:p>
        </p:txBody>
      </p:sp>
      <p:graphicFrame>
        <p:nvGraphicFramePr>
          <p:cNvPr id="384022" name="Object 22"/>
          <p:cNvGraphicFramePr>
            <a:graphicFrameLocks noChangeAspect="1"/>
          </p:cNvGraphicFramePr>
          <p:nvPr/>
        </p:nvGraphicFramePr>
        <p:xfrm>
          <a:off x="2162175" y="1371600"/>
          <a:ext cx="2265363" cy="233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Chart" r:id="rId8" imgW="3457575" imgH="3552825" progId="Excel.Chart.8">
                  <p:embed/>
                </p:oleObj>
              </mc:Choice>
              <mc:Fallback>
                <p:oleObj name="Chart" r:id="rId8" imgW="3457575" imgH="35528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44" t="2574" r="2644" b="2574"/>
                      <a:stretch>
                        <a:fillRect/>
                      </a:stretch>
                    </p:blipFill>
                    <p:spPr bwMode="auto">
                      <a:xfrm>
                        <a:off x="2162175" y="1371600"/>
                        <a:ext cx="2265363" cy="233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43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432" name="Group 16"/>
          <p:cNvGrpSpPr>
            <a:grpSpLocks/>
          </p:cNvGrpSpPr>
          <p:nvPr/>
        </p:nvGrpSpPr>
        <p:grpSpPr bwMode="auto">
          <a:xfrm>
            <a:off x="685800" y="1600200"/>
            <a:ext cx="7886700" cy="5100638"/>
            <a:chOff x="0" y="331"/>
            <a:chExt cx="5736" cy="3746"/>
          </a:xfrm>
        </p:grpSpPr>
        <p:graphicFrame>
          <p:nvGraphicFramePr>
            <p:cNvPr id="316418" name="Object 2"/>
            <p:cNvGraphicFramePr>
              <a:graphicFrameLocks noChangeAspect="1"/>
            </p:cNvGraphicFramePr>
            <p:nvPr/>
          </p:nvGraphicFramePr>
          <p:xfrm>
            <a:off x="0" y="331"/>
            <a:ext cx="1998" cy="18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8" name="SPW 8.0 Graph" r:id="rId4" imgW="5617800" imgH="5256720" progId="SigmaPlotGraphicObject.7">
                    <p:embed/>
                  </p:oleObj>
                </mc:Choice>
                <mc:Fallback>
                  <p:oleObj name="SPW 8.0 Graph" r:id="rId4" imgW="5617800" imgH="525672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31"/>
                          <a:ext cx="1998" cy="18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419" name="Object 3"/>
            <p:cNvGraphicFramePr>
              <a:graphicFrameLocks noChangeAspect="1"/>
            </p:cNvGraphicFramePr>
            <p:nvPr/>
          </p:nvGraphicFramePr>
          <p:xfrm>
            <a:off x="3795" y="332"/>
            <a:ext cx="1941" cy="1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9" name="SPW 8.0 Graph" r:id="rId6" imgW="5477040" imgH="5285160" progId="SigmaPlotGraphicObject.7">
                    <p:embed/>
                  </p:oleObj>
                </mc:Choice>
                <mc:Fallback>
                  <p:oleObj name="SPW 8.0 Graph" r:id="rId6" imgW="5477040" imgH="528516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5" y="332"/>
                          <a:ext cx="1941" cy="1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420" name="Object 4"/>
            <p:cNvGraphicFramePr>
              <a:graphicFrameLocks noChangeAspect="1"/>
            </p:cNvGraphicFramePr>
            <p:nvPr/>
          </p:nvGraphicFramePr>
          <p:xfrm>
            <a:off x="98" y="2194"/>
            <a:ext cx="1889" cy="1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0" name="SPW 8.0 Graph" r:id="rId8" imgW="5416560" imgH="5370840" progId="SigmaPlotGraphicObject.7">
                    <p:embed/>
                  </p:oleObj>
                </mc:Choice>
                <mc:Fallback>
                  <p:oleObj name="SPW 8.0 Graph" r:id="rId8" imgW="5416560" imgH="5370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" y="2194"/>
                          <a:ext cx="1889" cy="1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421" name="Object 5"/>
            <p:cNvGraphicFramePr>
              <a:graphicFrameLocks noChangeAspect="1"/>
            </p:cNvGraphicFramePr>
            <p:nvPr/>
          </p:nvGraphicFramePr>
          <p:xfrm>
            <a:off x="1956" y="2184"/>
            <a:ext cx="1929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1" name="SPW 8.0 Graph" r:id="rId10" imgW="5436000" imgH="5275080" progId="SigmaPlotGraphicObject.7">
                    <p:embed/>
                  </p:oleObj>
                </mc:Choice>
                <mc:Fallback>
                  <p:oleObj name="SPW 8.0 Graph" r:id="rId10" imgW="5436000" imgH="527508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6" y="2184"/>
                          <a:ext cx="1929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422" name="Object 6"/>
            <p:cNvGraphicFramePr>
              <a:graphicFrameLocks noChangeAspect="1"/>
            </p:cNvGraphicFramePr>
            <p:nvPr/>
          </p:nvGraphicFramePr>
          <p:xfrm>
            <a:off x="3821" y="2208"/>
            <a:ext cx="1906" cy="18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2" name="SPW 8.0 Graph" r:id="rId12" imgW="5477040" imgH="5370840" progId="SigmaPlotGraphicObject.7">
                    <p:embed/>
                  </p:oleObj>
                </mc:Choice>
                <mc:Fallback>
                  <p:oleObj name="SPW 8.0 Graph" r:id="rId12" imgW="5477040" imgH="5370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1" y="2208"/>
                          <a:ext cx="1906" cy="18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423" name="Object 7"/>
            <p:cNvGraphicFramePr>
              <a:graphicFrameLocks noChangeAspect="1"/>
            </p:cNvGraphicFramePr>
            <p:nvPr/>
          </p:nvGraphicFramePr>
          <p:xfrm>
            <a:off x="1918" y="335"/>
            <a:ext cx="1912" cy="1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3" name="SPW 8.0 Graph" r:id="rId14" imgW="5477040" imgH="5370840" progId="SigmaPlotGraphicObject.7">
                    <p:embed/>
                  </p:oleObj>
                </mc:Choice>
                <mc:Fallback>
                  <p:oleObj name="SPW 8.0 Graph" r:id="rId14" imgW="5477040" imgH="537084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8" y="335"/>
                          <a:ext cx="1912" cy="1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6426" name="Text Box 10"/>
            <p:cNvSpPr txBox="1">
              <a:spLocks noChangeArrowheads="1"/>
            </p:cNvSpPr>
            <p:nvPr/>
          </p:nvSpPr>
          <p:spPr bwMode="auto">
            <a:xfrm>
              <a:off x="383" y="479"/>
              <a:ext cx="117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3.2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</a:t>
              </a:r>
              <a:r>
                <a:rPr lang="en-US" altLang="en-US" b="1" smtClean="0">
                  <a:solidFill>
                    <a:srgbClr val="FF3300"/>
                  </a:solidFill>
                </a:rPr>
                <a:t>; R=0.02</a:t>
              </a:r>
              <a:endParaRPr lang="en-US" altLang="en-US" b="1" smtClean="0">
                <a:solidFill>
                  <a:srgbClr val="FF33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6427" name="Text Box 11"/>
            <p:cNvSpPr txBox="1">
              <a:spLocks noChangeArrowheads="1"/>
            </p:cNvSpPr>
            <p:nvPr/>
          </p:nvSpPr>
          <p:spPr bwMode="auto">
            <a:xfrm>
              <a:off x="2129" y="487"/>
              <a:ext cx="1127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50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R=0.19</a:t>
              </a:r>
            </a:p>
          </p:txBody>
        </p:sp>
        <p:sp>
          <p:nvSpPr>
            <p:cNvPr id="316428" name="Text Box 12"/>
            <p:cNvSpPr txBox="1">
              <a:spLocks noChangeArrowheads="1"/>
            </p:cNvSpPr>
            <p:nvPr/>
          </p:nvSpPr>
          <p:spPr bwMode="auto">
            <a:xfrm>
              <a:off x="3994" y="453"/>
              <a:ext cx="117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100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Å;R=0.24</a:t>
              </a:r>
            </a:p>
          </p:txBody>
        </p:sp>
        <p:sp>
          <p:nvSpPr>
            <p:cNvPr id="316429" name="Text Box 13"/>
            <p:cNvSpPr txBox="1">
              <a:spLocks noChangeArrowheads="1"/>
            </p:cNvSpPr>
            <p:nvPr/>
          </p:nvSpPr>
          <p:spPr bwMode="auto">
            <a:xfrm>
              <a:off x="333" y="2330"/>
              <a:ext cx="121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200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R=0.44</a:t>
              </a:r>
            </a:p>
          </p:txBody>
        </p:sp>
        <p:sp>
          <p:nvSpPr>
            <p:cNvPr id="316430" name="Text Box 14"/>
            <p:cNvSpPr txBox="1">
              <a:spLocks noChangeArrowheads="1"/>
            </p:cNvSpPr>
            <p:nvPr/>
          </p:nvSpPr>
          <p:spPr bwMode="auto">
            <a:xfrm>
              <a:off x="2123" y="2314"/>
              <a:ext cx="128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400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Å*; R=0.62</a:t>
              </a:r>
            </a:p>
          </p:txBody>
        </p:sp>
        <p:sp>
          <p:nvSpPr>
            <p:cNvPr id="316431" name="Text Box 15"/>
            <p:cNvSpPr txBox="1">
              <a:spLocks noChangeArrowheads="1"/>
            </p:cNvSpPr>
            <p:nvPr/>
          </p:nvSpPr>
          <p:spPr bwMode="auto">
            <a:xfrm>
              <a:off x="4004" y="2311"/>
              <a:ext cx="1219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smtClean="0">
                  <a:solidFill>
                    <a:srgbClr val="FF3300"/>
                  </a:solidFill>
                </a:rPr>
                <a:t>800 </a:t>
              </a:r>
              <a:r>
                <a:rPr lang="en-US" altLang="en-US" b="1" smtClean="0">
                  <a:solidFill>
                    <a:srgbClr val="FF3300"/>
                  </a:solidFill>
                  <a:cs typeface="Arial" panose="020B0604020202020204" pitchFamily="34" charset="0"/>
                </a:rPr>
                <a:t>Å; R=0.67</a:t>
              </a:r>
            </a:p>
          </p:txBody>
        </p:sp>
      </p:grpSp>
      <p:sp>
        <p:nvSpPr>
          <p:cNvPr id="316433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2-Beam Integration better</a:t>
            </a:r>
          </a:p>
        </p:txBody>
      </p:sp>
    </p:spTree>
    <p:extLst>
      <p:ext uri="{BB962C8B-B14F-4D97-AF65-F5344CB8AC3E}">
        <p14:creationId xmlns:p14="http://schemas.microsoft.com/office/powerpoint/2010/main" val="415831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466" name="Object 2"/>
          <p:cNvGraphicFramePr>
            <a:graphicFrameLocks noChangeAspect="1"/>
          </p:cNvGraphicFramePr>
          <p:nvPr/>
        </p:nvGraphicFramePr>
        <p:xfrm>
          <a:off x="4646613" y="1849438"/>
          <a:ext cx="4497387" cy="457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SPW 8.0 Graph" r:id="rId4" imgW="5499000" imgH="5588640" progId="SigmaPlotGraphicObject.7">
                  <p:embed/>
                </p:oleObj>
              </mc:Choice>
              <mc:Fallback>
                <p:oleObj name="SPW 8.0 Graph" r:id="rId4" imgW="5499000" imgH="558864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613" y="1849438"/>
                        <a:ext cx="4497387" cy="457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67" name="Object 3"/>
          <p:cNvGraphicFramePr>
            <a:graphicFrameLocks noChangeAspect="1"/>
          </p:cNvGraphicFramePr>
          <p:nvPr/>
        </p:nvGraphicFramePr>
        <p:xfrm>
          <a:off x="0" y="1831975"/>
          <a:ext cx="4616450" cy="457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SPW 8.0 Graph" r:id="rId6" imgW="5643360" imgH="5588640" progId="SigmaPlotGraphicObject.7">
                  <p:embed/>
                </p:oleObj>
              </mc:Choice>
              <mc:Fallback>
                <p:oleObj name="SPW 8.0 Graph" r:id="rId6" imgW="5643360" imgH="558864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31975"/>
                        <a:ext cx="4616450" cy="457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889000" y="2090738"/>
            <a:ext cx="315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smtClean="0">
                <a:solidFill>
                  <a:srgbClr val="000000"/>
                </a:solidFill>
              </a:rPr>
              <a:t>R-factors for 2-beam model</a:t>
            </a:r>
          </a:p>
        </p:txBody>
      </p:sp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5341938" y="2033588"/>
            <a:ext cx="3602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smtClean="0">
                <a:solidFill>
                  <a:srgbClr val="000000"/>
                </a:solidFill>
              </a:rPr>
              <a:t>R-factors for kinematical model</a:t>
            </a: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4575175" y="6438900"/>
            <a:ext cx="436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smtClean="0">
                <a:solidFill>
                  <a:srgbClr val="000000"/>
                </a:solidFill>
              </a:rPr>
              <a:t>See Sinkler, Own and Marks, Ultramic.  107 (2007)</a:t>
            </a:r>
          </a:p>
        </p:txBody>
      </p:sp>
      <p:sp>
        <p:nvSpPr>
          <p:cNvPr id="3184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numbers</a:t>
            </a:r>
          </a:p>
        </p:txBody>
      </p:sp>
    </p:spTree>
    <p:extLst>
      <p:ext uri="{BB962C8B-B14F-4D97-AF65-F5344CB8AC3E}">
        <p14:creationId xmlns:p14="http://schemas.microsoft.com/office/powerpoint/2010/main" val="21203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Fully Dynamical: Multislice</a:t>
            </a:r>
          </a:p>
        </p:txBody>
      </p:sp>
      <p:pic>
        <p:nvPicPr>
          <p:cNvPr id="282637" name="Picture 13" descr="define 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8652" y="4572000"/>
            <a:ext cx="2032000" cy="1843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2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7772400" cy="4114800"/>
          </a:xfrm>
        </p:spPr>
        <p:txBody>
          <a:bodyPr/>
          <a:lstStyle/>
          <a:p>
            <a:r>
              <a:rPr lang="en-US" altLang="en-US" sz="2400" dirty="0"/>
              <a:t>“Conventional”</a:t>
            </a:r>
            <a:r>
              <a:rPr lang="en-US" altLang="en-US" sz="2400" i="1" dirty="0"/>
              <a:t> </a:t>
            </a:r>
            <a:r>
              <a:rPr lang="en-US" altLang="en-US" sz="2400" dirty="0" err="1"/>
              <a:t>multislice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NUMIS</a:t>
            </a:r>
            <a:r>
              <a:rPr lang="en-US" altLang="en-US" sz="2400" dirty="0"/>
              <a:t> code, on </a:t>
            </a:r>
            <a:r>
              <a:rPr lang="en-US" altLang="en-US" sz="2400" dirty="0" err="1"/>
              <a:t>cvs</a:t>
            </a:r>
            <a:r>
              <a:rPr lang="en-US" altLang="en-US" sz="2400" dirty="0"/>
              <a:t>)</a:t>
            </a:r>
          </a:p>
          <a:p>
            <a:r>
              <a:rPr lang="en-US" altLang="en-US" sz="2400" dirty="0"/>
              <a:t>Integrate over different incident directions                      100-1000 tilts</a:t>
            </a:r>
          </a:p>
          <a:p>
            <a:r>
              <a:rPr lang="en-US" altLang="en-US" sz="2400" i="1" dirty="0">
                <a:latin typeface="Symbol" panose="05050102010706020507" pitchFamily="18" charset="2"/>
              </a:rPr>
              <a:t>f</a:t>
            </a:r>
            <a:r>
              <a:rPr lang="en-US" altLang="en-US" sz="2400" dirty="0"/>
              <a:t> = cone semi-angle</a:t>
            </a:r>
          </a:p>
          <a:p>
            <a:pPr lvl="1"/>
            <a:r>
              <a:rPr lang="en-US" altLang="en-US" sz="2400" dirty="0"/>
              <a:t>0 – 50 </a:t>
            </a:r>
            <a:r>
              <a:rPr lang="en-US" altLang="en-US" sz="2400" dirty="0" err="1"/>
              <a:t>mrad</a:t>
            </a:r>
            <a:r>
              <a:rPr lang="en-US" altLang="en-US" sz="2400" dirty="0"/>
              <a:t> typical</a:t>
            </a:r>
          </a:p>
          <a:p>
            <a:r>
              <a:rPr lang="en-US" altLang="en-US" sz="2400" i="1" dirty="0"/>
              <a:t>t</a:t>
            </a:r>
            <a:r>
              <a:rPr lang="en-US" altLang="en-US" sz="2400" dirty="0"/>
              <a:t> = thickness</a:t>
            </a:r>
          </a:p>
          <a:p>
            <a:pPr lvl="1"/>
            <a:r>
              <a:rPr lang="en-US" altLang="en-US" sz="2400" dirty="0"/>
              <a:t>~20 – 50 nm typical</a:t>
            </a:r>
          </a:p>
          <a:p>
            <a:pPr lvl="1"/>
            <a:r>
              <a:rPr lang="en-US" altLang="en-US" sz="2400" dirty="0"/>
              <a:t>Explore: 4 – 150 nm</a:t>
            </a:r>
          </a:p>
          <a:p>
            <a:r>
              <a:rPr lang="en-US" altLang="en-US" sz="2400" b="1" i="1" dirty="0"/>
              <a:t>g</a:t>
            </a:r>
            <a:r>
              <a:rPr lang="en-US" altLang="en-US" sz="2400" dirty="0"/>
              <a:t> = reflection vector</a:t>
            </a:r>
          </a:p>
          <a:p>
            <a:pPr lvl="1"/>
            <a:r>
              <a:rPr lang="en-US" altLang="en-US" sz="2400" dirty="0"/>
              <a:t>|</a:t>
            </a:r>
            <a:r>
              <a:rPr lang="en-US" altLang="en-US" sz="2400" i="1" dirty="0"/>
              <a:t>g</a:t>
            </a:r>
            <a:r>
              <a:rPr lang="en-US" altLang="en-US" sz="2400" dirty="0"/>
              <a:t>| = 0.25 – 1 Å</a:t>
            </a:r>
            <a:r>
              <a:rPr lang="en-US" altLang="en-US" sz="2400" baseline="30000" dirty="0"/>
              <a:t>-1</a:t>
            </a:r>
            <a:r>
              <a:rPr lang="en-US" altLang="en-US" sz="2400" dirty="0"/>
              <a:t> are structure-defining</a:t>
            </a:r>
          </a:p>
        </p:txBody>
      </p:sp>
      <p:grpSp>
        <p:nvGrpSpPr>
          <p:cNvPr id="282628" name="Group 4"/>
          <p:cNvGrpSpPr>
            <a:grpSpLocks/>
          </p:cNvGrpSpPr>
          <p:nvPr/>
        </p:nvGrpSpPr>
        <p:grpSpPr bwMode="auto">
          <a:xfrm>
            <a:off x="7431502" y="2590800"/>
            <a:ext cx="609600" cy="1066800"/>
            <a:chOff x="4368" y="1200"/>
            <a:chExt cx="384" cy="672"/>
          </a:xfrm>
        </p:grpSpPr>
        <p:sp>
          <p:nvSpPr>
            <p:cNvPr id="282629" name="Line 5"/>
            <p:cNvSpPr>
              <a:spLocks noChangeShapeType="1"/>
            </p:cNvSpPr>
            <p:nvPr/>
          </p:nvSpPr>
          <p:spPr bwMode="auto">
            <a:xfrm>
              <a:off x="4464" y="187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2630" name="Line 6"/>
            <p:cNvSpPr>
              <a:spLocks noChangeShapeType="1"/>
            </p:cNvSpPr>
            <p:nvPr/>
          </p:nvSpPr>
          <p:spPr bwMode="auto">
            <a:xfrm flipV="1">
              <a:off x="4560" y="1200"/>
              <a:ext cx="19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2631" name="Line 7"/>
            <p:cNvSpPr>
              <a:spLocks noChangeShapeType="1"/>
            </p:cNvSpPr>
            <p:nvPr/>
          </p:nvSpPr>
          <p:spPr bwMode="auto">
            <a:xfrm flipH="1" flipV="1">
              <a:off x="4368" y="1200"/>
              <a:ext cx="19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2632" name="Text Box 8"/>
            <p:cNvSpPr txBox="1">
              <a:spLocks noChangeArrowheads="1"/>
            </p:cNvSpPr>
            <p:nvPr/>
          </p:nvSpPr>
          <p:spPr bwMode="auto">
            <a:xfrm>
              <a:off x="4416" y="1296"/>
              <a:ext cx="2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mtClean="0">
                  <a:solidFill>
                    <a:srgbClr val="000000"/>
                  </a:solidFill>
                </a:rPr>
                <a:t>2</a:t>
              </a:r>
              <a:r>
                <a:rPr lang="en-US" altLang="en-US" i="1" smtClean="0">
                  <a:solidFill>
                    <a:srgbClr val="000000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</p:grpSp>
      <p:grpSp>
        <p:nvGrpSpPr>
          <p:cNvPr id="282633" name="Group 9"/>
          <p:cNvGrpSpPr>
            <a:grpSpLocks/>
          </p:cNvGrpSpPr>
          <p:nvPr/>
        </p:nvGrpSpPr>
        <p:grpSpPr bwMode="auto">
          <a:xfrm>
            <a:off x="6593302" y="3657600"/>
            <a:ext cx="1981200" cy="396875"/>
            <a:chOff x="3840" y="2304"/>
            <a:chExt cx="1248" cy="250"/>
          </a:xfrm>
        </p:grpSpPr>
        <p:sp>
          <p:nvSpPr>
            <p:cNvPr id="282634" name="Line 10"/>
            <p:cNvSpPr>
              <a:spLocks noChangeShapeType="1"/>
            </p:cNvSpPr>
            <p:nvPr/>
          </p:nvSpPr>
          <p:spPr bwMode="auto">
            <a:xfrm>
              <a:off x="4032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2635" name="Rectangle 11"/>
            <p:cNvSpPr>
              <a:spLocks noChangeArrowheads="1"/>
            </p:cNvSpPr>
            <p:nvPr/>
          </p:nvSpPr>
          <p:spPr bwMode="auto">
            <a:xfrm>
              <a:off x="4128" y="2304"/>
              <a:ext cx="960" cy="240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2636" name="Text Box 12"/>
            <p:cNvSpPr txBox="1">
              <a:spLocks noChangeArrowheads="1"/>
            </p:cNvSpPr>
            <p:nvPr/>
          </p:nvSpPr>
          <p:spPr bwMode="auto">
            <a:xfrm>
              <a:off x="3840" y="2304"/>
              <a:ext cx="1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 i="1" smtClean="0">
                  <a:solidFill>
                    <a:srgbClr val="000000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0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Multislice Simulation</a:t>
            </a:r>
          </a:p>
        </p:txBody>
      </p:sp>
      <p:pic>
        <p:nvPicPr>
          <p:cNvPr id="336899" name="Picture 3" descr="tilt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05000"/>
            <a:ext cx="453072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5410200" y="2057400"/>
            <a:ext cx="3505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Multislice simulations carried out using 1000 discrete tilts (8 shown) incoherently summed to produce the precession pattern</a:t>
            </a:r>
            <a:r>
              <a:rPr lang="en-US" altLang="en-US" baseline="30000" smtClean="0">
                <a:solidFill>
                  <a:srgbClr val="000000"/>
                </a:solidFill>
                <a:latin typeface="Verdana" panose="020B0604030504040204" pitchFamily="34" charset="0"/>
              </a:rPr>
              <a:t>1</a:t>
            </a:r>
            <a:endParaRPr lang="en-US" altLang="en-US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5334000" y="4572000"/>
            <a:ext cx="35052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How to treat scattering?</a:t>
            </a:r>
          </a:p>
          <a:p>
            <a:pPr eaLnBrk="0" hangingPunct="0">
              <a:spcBef>
                <a:spcPct val="50000"/>
              </a:spcBef>
              <a:buFontTx/>
              <a:buAutoNum type="arabicParenR"/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Doyle-Turner (atomistic)</a:t>
            </a:r>
          </a:p>
          <a:p>
            <a:pPr eaLnBrk="0" hangingPunct="0">
              <a:spcBef>
                <a:spcPct val="50000"/>
              </a:spcBef>
              <a:buFontTx/>
              <a:buAutoNum type="arabicParenR"/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Full charge density string potential -- later</a:t>
            </a:r>
          </a:p>
        </p:txBody>
      </p:sp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4800600" y="6613525"/>
            <a:ext cx="4343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100" baseline="30000" smtClean="0">
                <a:solidFill>
                  <a:srgbClr val="000000"/>
                </a:solidFill>
              </a:rPr>
              <a:t>1</a:t>
            </a:r>
            <a:r>
              <a:rPr lang="en-US" altLang="en-US" sz="1100" smtClean="0">
                <a:solidFill>
                  <a:srgbClr val="000000"/>
                </a:solidFill>
              </a:rPr>
              <a:t> C.S. Own, W. Sinkler, L.D. Marks Acta Cryst A62 434 (2006)</a:t>
            </a:r>
          </a:p>
        </p:txBody>
      </p:sp>
    </p:spTree>
    <p:extLst>
      <p:ext uri="{BB962C8B-B14F-4D97-AF65-F5344CB8AC3E}">
        <p14:creationId xmlns:p14="http://schemas.microsoft.com/office/powerpoint/2010/main" val="7510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Multislice Simulation: works (of course)</a:t>
            </a:r>
          </a:p>
        </p:txBody>
      </p:sp>
      <p:pic>
        <p:nvPicPr>
          <p:cNvPr id="284674" name="Picture 2" descr="gito_msregress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96" y="1981200"/>
            <a:ext cx="624600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4676" name="Rectangle 4"/>
          <p:cNvSpPr>
            <a:spLocks noChangeArrowheads="1"/>
          </p:cNvSpPr>
          <p:nvPr/>
        </p:nvSpPr>
        <p:spPr bwMode="auto">
          <a:xfrm>
            <a:off x="6934200" y="3657600"/>
            <a:ext cx="1295400" cy="457200"/>
          </a:xfrm>
          <a:prstGeom prst="rect">
            <a:avLst/>
          </a:prstGeom>
          <a:solidFill>
            <a:schemeClr val="bg1"/>
          </a:solidFill>
          <a:ln w="12699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1676400" y="29718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R1 ~10% without refinement of anything</a:t>
            </a:r>
          </a:p>
        </p:txBody>
      </p:sp>
    </p:spTree>
    <p:extLst>
      <p:ext uri="{BB962C8B-B14F-4D97-AF65-F5344CB8AC3E}">
        <p14:creationId xmlns:p14="http://schemas.microsoft.com/office/powerpoint/2010/main" val="9522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105150" y="1947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2509838"/>
            <a:ext cx="9144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100">
                <a:latin typeface="Times New Roman" pitchFamily="18" charset="0"/>
              </a:rPr>
              <a:t> 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2784475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>
                <a:latin typeface="Times New Roman" pitchFamily="18" charset="0"/>
                <a:cs typeface="Times New Roman" pitchFamily="18" charset="0"/>
              </a:rPr>
              <a:t>   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9702" name="Picture 6" descr="advantpr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54654"/>
          <a:stretch>
            <a:fillRect/>
          </a:stretch>
        </p:blipFill>
        <p:spPr bwMode="auto">
          <a:xfrm>
            <a:off x="114300" y="3654425"/>
            <a:ext cx="5453063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06400" y="346075"/>
            <a:ext cx="837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dirty="0" smtClean="0">
                <a:cs typeface="Times New Roman" pitchFamily="18" charset="0"/>
              </a:rPr>
              <a:t>History </a:t>
            </a:r>
            <a:r>
              <a:rPr lang="en-GB" sz="2400" b="1" dirty="0">
                <a:cs typeface="Times New Roman" pitchFamily="18" charset="0"/>
              </a:rPr>
              <a:t>– Electron Precession (1993)</a:t>
            </a:r>
          </a:p>
        </p:txBody>
      </p:sp>
      <p:pic>
        <p:nvPicPr>
          <p:cNvPr id="29704" name="Picture 8" descr="papertitle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34523" r="3233" b="3870"/>
          <a:stretch>
            <a:fillRect/>
          </a:stretch>
        </p:blipFill>
        <p:spPr bwMode="auto">
          <a:xfrm>
            <a:off x="171450" y="1060450"/>
            <a:ext cx="5495925" cy="175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precel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r="2777"/>
          <a:stretch>
            <a:fillRect/>
          </a:stretch>
        </p:blipFill>
        <p:spPr bwMode="auto">
          <a:xfrm>
            <a:off x="5762625" y="1273175"/>
            <a:ext cx="3144838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precess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3692525"/>
            <a:ext cx="2517775" cy="2517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8269288" y="5845175"/>
            <a:ext cx="874712" cy="990600"/>
            <a:chOff x="2969" y="2312"/>
            <a:chExt cx="551" cy="624"/>
          </a:xfrm>
        </p:grpSpPr>
        <p:grpSp>
          <p:nvGrpSpPr>
            <p:cNvPr id="29709" name="Group 12"/>
            <p:cNvGrpSpPr>
              <a:grpSpLocks/>
            </p:cNvGrpSpPr>
            <p:nvPr/>
          </p:nvGrpSpPr>
          <p:grpSpPr bwMode="auto">
            <a:xfrm>
              <a:off x="2969" y="2312"/>
              <a:ext cx="551" cy="538"/>
              <a:chOff x="2929" y="152"/>
              <a:chExt cx="551" cy="538"/>
            </a:xfrm>
          </p:grpSpPr>
          <p:sp>
            <p:nvSpPr>
              <p:cNvPr id="29713" name="Rectangle 13"/>
              <p:cNvSpPr>
                <a:spLocks noChangeArrowheads="1"/>
              </p:cNvSpPr>
              <p:nvPr/>
            </p:nvSpPr>
            <p:spPr bwMode="auto">
              <a:xfrm>
                <a:off x="2929" y="171"/>
                <a:ext cx="40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4800" b="1" i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GB" sz="4800" b="1" baseline="3000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GB" sz="4800" b="1" i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714" name="Rectangle 14"/>
              <p:cNvSpPr>
                <a:spLocks noChangeArrowheads="1"/>
              </p:cNvSpPr>
              <p:nvPr/>
            </p:nvSpPr>
            <p:spPr bwMode="auto">
              <a:xfrm>
                <a:off x="2953" y="152"/>
                <a:ext cx="52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4800" b="1" i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GB" sz="4800" b="1" baseline="30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GB" sz="48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9710" name="Group 15"/>
            <p:cNvGrpSpPr>
              <a:grpSpLocks/>
            </p:cNvGrpSpPr>
            <p:nvPr/>
          </p:nvGrpSpPr>
          <p:grpSpPr bwMode="auto">
            <a:xfrm>
              <a:off x="3098" y="2398"/>
              <a:ext cx="369" cy="538"/>
              <a:chOff x="3098" y="2398"/>
              <a:chExt cx="369" cy="538"/>
            </a:xfrm>
          </p:grpSpPr>
          <p:sp>
            <p:nvSpPr>
              <p:cNvPr id="29711" name="Rectangle 16"/>
              <p:cNvSpPr>
                <a:spLocks noChangeArrowheads="1"/>
              </p:cNvSpPr>
              <p:nvPr/>
            </p:nvSpPr>
            <p:spPr bwMode="auto">
              <a:xfrm>
                <a:off x="3098" y="2417"/>
                <a:ext cx="33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4800" b="1" i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</a:t>
                </a:r>
              </a:p>
            </p:txBody>
          </p:sp>
          <p:sp>
            <p:nvSpPr>
              <p:cNvPr id="29712" name="Rectangle 17"/>
              <p:cNvSpPr>
                <a:spLocks noChangeArrowheads="1"/>
              </p:cNvSpPr>
              <p:nvPr/>
            </p:nvSpPr>
            <p:spPr bwMode="auto">
              <a:xfrm>
                <a:off x="3130" y="2398"/>
                <a:ext cx="33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4800" b="1" i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</a:t>
                </a:r>
              </a:p>
            </p:txBody>
          </p:sp>
        </p:grpSp>
      </p:grpSp>
      <p:sp>
        <p:nvSpPr>
          <p:cNvPr id="29708" name="Rectangle 18"/>
          <p:cNvSpPr>
            <a:spLocks noChangeArrowheads="1"/>
          </p:cNvSpPr>
          <p:nvPr/>
        </p:nvSpPr>
        <p:spPr bwMode="auto">
          <a:xfrm>
            <a:off x="1138238" y="3148013"/>
            <a:ext cx="20240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>
                <a:cs typeface="Times New Roman" pitchFamily="18" charset="0"/>
              </a:rPr>
              <a:t>Advantages: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Global error metric: R</a:t>
            </a:r>
            <a:r>
              <a:rPr lang="en-US" altLang="en-US" baseline="-25000"/>
              <a:t>1</a:t>
            </a:r>
          </a:p>
        </p:txBody>
      </p:sp>
      <p:graphicFrame>
        <p:nvGraphicFramePr>
          <p:cNvPr id="286726" name="Object 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28600" y="2852738"/>
          <a:ext cx="18129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2" name="Equation" r:id="rId4" imgW="1193760" imgH="507960" progId="Equation.3">
                  <p:embed/>
                </p:oleObj>
              </mc:Choice>
              <mc:Fallback>
                <p:oleObj name="Equation" r:id="rId4" imgW="11937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852738"/>
                        <a:ext cx="181292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25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133600" y="1447800"/>
          <a:ext cx="5345113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Chart" r:id="rId6" imgW="4457700" imgH="3029102" progId="Excel.Chart.8">
                  <p:embed/>
                </p:oleObj>
              </mc:Choice>
              <mc:Fallback>
                <p:oleObj name="Chart" r:id="rId6" imgW="4457700" imgH="30291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447800"/>
                        <a:ext cx="5345113" cy="363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2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838200" y="4953000"/>
            <a:ext cx="7467600" cy="160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/>
              <a:t>Broad clear global minimum – atom positions fixed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R-factor = </a:t>
            </a:r>
            <a:r>
              <a:rPr lang="en-US" altLang="en-US" sz="1800">
                <a:solidFill>
                  <a:srgbClr val="FF0000"/>
                </a:solidFill>
              </a:rPr>
              <a:t>11.8% </a:t>
            </a:r>
            <a:r>
              <a:rPr lang="en-US" altLang="en-US" sz="1800"/>
              <a:t>(experiment matches simulated known structure)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Compared to &gt;30% from previous precession studies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Accurate thickness determination:</a:t>
            </a:r>
          </a:p>
          <a:p>
            <a:pPr lvl="1">
              <a:lnSpc>
                <a:spcPct val="80000"/>
              </a:lnSpc>
            </a:pPr>
            <a:r>
              <a:rPr lang="en-US" altLang="en-US" sz="1800" b="1"/>
              <a:t>Average </a:t>
            </a:r>
            <a:r>
              <a:rPr lang="en-US" altLang="en-US" sz="1800" b="1" i="1"/>
              <a:t>t</a:t>
            </a:r>
            <a:r>
              <a:rPr lang="en-US" altLang="en-US" sz="1800" b="1"/>
              <a:t> ~ 41nm </a:t>
            </a:r>
            <a:r>
              <a:rPr lang="en-US" altLang="en-US" sz="1800"/>
              <a:t>(very thick crystal for studying this material)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/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6621463" y="6502400"/>
            <a:ext cx="2398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000" smtClean="0">
                <a:solidFill>
                  <a:srgbClr val="000000"/>
                </a:solidFill>
              </a:rPr>
              <a:t>(Own, Sinkler, &amp; Marks, in preparation.)</a:t>
            </a:r>
          </a:p>
        </p:txBody>
      </p:sp>
    </p:spTree>
    <p:extLst>
      <p:ext uri="{BB962C8B-B14F-4D97-AF65-F5344CB8AC3E}">
        <p14:creationId xmlns:p14="http://schemas.microsoft.com/office/powerpoint/2010/main" val="41702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80" name="Rectangle 1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 sz="3600"/>
              <a:t>Quantitative Benchmark:</a:t>
            </a:r>
            <a:br>
              <a:rPr lang="en-US" altLang="en-US" sz="3600"/>
            </a:br>
            <a:r>
              <a:rPr lang="en-US" altLang="en-US"/>
              <a:t>Multislice Simulation</a:t>
            </a:r>
          </a:p>
        </p:txBody>
      </p:sp>
      <p:pic>
        <p:nvPicPr>
          <p:cNvPr id="288770" name="Picture 2" descr="surfplot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4" y="1981200"/>
            <a:ext cx="2878931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8771" name="Picture 3" descr="surfplot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47813"/>
            <a:ext cx="7239000" cy="4981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8772" name="Picture 4" descr="surfplot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47813"/>
            <a:ext cx="7239000" cy="4981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8774" name="Picture 6" descr="surfplot7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49400"/>
            <a:ext cx="7239000" cy="4981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8773" name="Picture 5" descr="surfplot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47813"/>
            <a:ext cx="7239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5" name="Picture 7" descr="surfplot24_ex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47813"/>
            <a:ext cx="7239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6" name="Text Box 8"/>
          <p:cNvSpPr txBox="1">
            <a:spLocks noChangeArrowheads="1"/>
          </p:cNvSpPr>
          <p:nvPr/>
        </p:nvSpPr>
        <p:spPr bwMode="auto">
          <a:xfrm>
            <a:off x="533400" y="4038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FF0000"/>
                </a:solidFill>
              </a:rPr>
              <a:t>0mrad</a:t>
            </a:r>
          </a:p>
        </p:txBody>
      </p:sp>
      <p:sp>
        <p:nvSpPr>
          <p:cNvPr id="288777" name="Text Box 9"/>
          <p:cNvSpPr txBox="1">
            <a:spLocks noChangeArrowheads="1"/>
          </p:cNvSpPr>
          <p:nvPr/>
        </p:nvSpPr>
        <p:spPr bwMode="auto">
          <a:xfrm>
            <a:off x="457200" y="40386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FF0000"/>
                </a:solidFill>
              </a:rPr>
              <a:t>10mrad</a:t>
            </a:r>
          </a:p>
        </p:txBody>
      </p:sp>
      <p:sp>
        <p:nvSpPr>
          <p:cNvPr id="288778" name="Text Box 10"/>
          <p:cNvSpPr txBox="1">
            <a:spLocks noChangeArrowheads="1"/>
          </p:cNvSpPr>
          <p:nvPr/>
        </p:nvSpPr>
        <p:spPr bwMode="auto">
          <a:xfrm>
            <a:off x="457200" y="40386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FF0000"/>
                </a:solidFill>
              </a:rPr>
              <a:t>24mrad</a:t>
            </a:r>
          </a:p>
        </p:txBody>
      </p:sp>
      <p:sp>
        <p:nvSpPr>
          <p:cNvPr id="288779" name="Text Box 11"/>
          <p:cNvSpPr txBox="1">
            <a:spLocks noChangeArrowheads="1"/>
          </p:cNvSpPr>
          <p:nvPr/>
        </p:nvSpPr>
        <p:spPr bwMode="auto">
          <a:xfrm>
            <a:off x="533400" y="4038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FF0000"/>
                </a:solidFill>
              </a:rPr>
              <a:t>75mrad</a:t>
            </a:r>
          </a:p>
        </p:txBody>
      </p:sp>
      <p:sp>
        <p:nvSpPr>
          <p:cNvPr id="288781" name="Line 13"/>
          <p:cNvSpPr>
            <a:spLocks noChangeShapeType="1"/>
          </p:cNvSpPr>
          <p:nvPr/>
        </p:nvSpPr>
        <p:spPr bwMode="auto">
          <a:xfrm flipV="1">
            <a:off x="2514600" y="56388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82" name="Text Box 14"/>
          <p:cNvSpPr txBox="1">
            <a:spLocks noChangeArrowheads="1"/>
          </p:cNvSpPr>
          <p:nvPr/>
        </p:nvSpPr>
        <p:spPr bwMode="auto">
          <a:xfrm>
            <a:off x="0" y="60960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Experimental dataset</a:t>
            </a:r>
          </a:p>
        </p:txBody>
      </p:sp>
      <p:sp>
        <p:nvSpPr>
          <p:cNvPr id="288783" name="Line 15"/>
          <p:cNvSpPr>
            <a:spLocks noChangeShapeType="1"/>
          </p:cNvSpPr>
          <p:nvPr/>
        </p:nvSpPr>
        <p:spPr bwMode="auto">
          <a:xfrm flipV="1">
            <a:off x="533400" y="2286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84" name="Line 16"/>
          <p:cNvSpPr>
            <a:spLocks noChangeShapeType="1"/>
          </p:cNvSpPr>
          <p:nvPr/>
        </p:nvSpPr>
        <p:spPr bwMode="auto">
          <a:xfrm flipV="1">
            <a:off x="533400" y="2971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85" name="Line 17"/>
          <p:cNvSpPr>
            <a:spLocks noChangeShapeType="1"/>
          </p:cNvSpPr>
          <p:nvPr/>
        </p:nvSpPr>
        <p:spPr bwMode="auto">
          <a:xfrm>
            <a:off x="533400" y="32766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86" name="Text Box 18"/>
          <p:cNvSpPr txBox="1">
            <a:spLocks noChangeArrowheads="1"/>
          </p:cNvSpPr>
          <p:nvPr/>
        </p:nvSpPr>
        <p:spPr bwMode="auto">
          <a:xfrm>
            <a:off x="228600" y="1981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Error</a:t>
            </a:r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auto">
          <a:xfrm>
            <a:off x="1143000" y="3200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i="1" smtClean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88788" name="Text Box 20"/>
          <p:cNvSpPr txBox="1">
            <a:spLocks noChangeArrowheads="1"/>
          </p:cNvSpPr>
          <p:nvPr/>
        </p:nvSpPr>
        <p:spPr bwMode="auto">
          <a:xfrm>
            <a:off x="685800" y="26670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smtClean="0">
                <a:solidFill>
                  <a:srgbClr val="000000"/>
                </a:solidFill>
              </a:rPr>
              <a:t>thickness</a:t>
            </a:r>
          </a:p>
        </p:txBody>
      </p:sp>
      <p:sp>
        <p:nvSpPr>
          <p:cNvPr id="288789" name="Line 21"/>
          <p:cNvSpPr>
            <a:spLocks noChangeShapeType="1"/>
          </p:cNvSpPr>
          <p:nvPr/>
        </p:nvSpPr>
        <p:spPr bwMode="auto">
          <a:xfrm>
            <a:off x="838200" y="4419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90" name="Line 22"/>
          <p:cNvSpPr>
            <a:spLocks noChangeShapeType="1"/>
          </p:cNvSpPr>
          <p:nvPr/>
        </p:nvSpPr>
        <p:spPr bwMode="auto">
          <a:xfrm>
            <a:off x="457200" y="556260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91" name="Line 23"/>
          <p:cNvSpPr>
            <a:spLocks noChangeShapeType="1"/>
          </p:cNvSpPr>
          <p:nvPr/>
        </p:nvSpPr>
        <p:spPr bwMode="auto">
          <a:xfrm flipH="1">
            <a:off x="838200" y="4419600"/>
            <a:ext cx="76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92" name="Line 24"/>
          <p:cNvSpPr>
            <a:spLocks noChangeShapeType="1"/>
          </p:cNvSpPr>
          <p:nvPr/>
        </p:nvSpPr>
        <p:spPr bwMode="auto">
          <a:xfrm flipH="1">
            <a:off x="838200" y="4419600"/>
            <a:ext cx="152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93" name="Line 25"/>
          <p:cNvSpPr>
            <a:spLocks noChangeShapeType="1"/>
          </p:cNvSpPr>
          <p:nvPr/>
        </p:nvSpPr>
        <p:spPr bwMode="auto">
          <a:xfrm flipH="1">
            <a:off x="838200" y="4419600"/>
            <a:ext cx="609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94" name="Line 26"/>
          <p:cNvSpPr>
            <a:spLocks noChangeShapeType="1"/>
          </p:cNvSpPr>
          <p:nvPr/>
        </p:nvSpPr>
        <p:spPr bwMode="auto">
          <a:xfrm flipV="1">
            <a:off x="838200" y="4419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95" name="Rectangle 27"/>
          <p:cNvSpPr>
            <a:spLocks noChangeArrowheads="1"/>
          </p:cNvSpPr>
          <p:nvPr/>
        </p:nvSpPr>
        <p:spPr bwMode="auto">
          <a:xfrm>
            <a:off x="6697663" y="6565900"/>
            <a:ext cx="2398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000" smtClean="0">
                <a:solidFill>
                  <a:srgbClr val="000000"/>
                </a:solidFill>
              </a:rPr>
              <a:t>(Own, Sinkler, &amp; Marks, in preparation.)</a:t>
            </a:r>
          </a:p>
        </p:txBody>
      </p:sp>
      <p:sp>
        <p:nvSpPr>
          <p:cNvPr id="288796" name="Text Box 28"/>
          <p:cNvSpPr txBox="1">
            <a:spLocks noChangeArrowheads="1"/>
          </p:cNvSpPr>
          <p:nvPr/>
        </p:nvSpPr>
        <p:spPr bwMode="auto">
          <a:xfrm>
            <a:off x="2743200" y="1676400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Absolute Error = simulation(t) - kinematical</a:t>
            </a:r>
          </a:p>
        </p:txBody>
      </p:sp>
      <p:sp>
        <p:nvSpPr>
          <p:cNvPr id="288797" name="Freeform 29"/>
          <p:cNvSpPr>
            <a:spLocks/>
          </p:cNvSpPr>
          <p:nvPr/>
        </p:nvSpPr>
        <p:spPr bwMode="auto">
          <a:xfrm rot="-906378">
            <a:off x="2282825" y="1884363"/>
            <a:ext cx="685800" cy="533400"/>
          </a:xfrm>
          <a:custGeom>
            <a:avLst/>
            <a:gdLst>
              <a:gd name="T0" fmla="*/ 0 w 480"/>
              <a:gd name="T1" fmla="*/ 336 h 336"/>
              <a:gd name="T2" fmla="*/ 288 w 480"/>
              <a:gd name="T3" fmla="*/ 48 h 336"/>
              <a:gd name="T4" fmla="*/ 480 w 480"/>
              <a:gd name="T5" fmla="*/ 4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336">
                <a:moveTo>
                  <a:pt x="0" y="336"/>
                </a:moveTo>
                <a:cubicBezTo>
                  <a:pt x="104" y="216"/>
                  <a:pt x="208" y="96"/>
                  <a:pt x="288" y="48"/>
                </a:cubicBezTo>
                <a:cubicBezTo>
                  <a:pt x="368" y="0"/>
                  <a:pt x="424" y="24"/>
                  <a:pt x="48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98" name="Text Box 30"/>
          <p:cNvSpPr txBox="1">
            <a:spLocks noChangeArrowheads="1"/>
          </p:cNvSpPr>
          <p:nvPr/>
        </p:nvSpPr>
        <p:spPr bwMode="auto">
          <a:xfrm>
            <a:off x="533400" y="4038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FF0000"/>
                </a:solidFill>
              </a:rPr>
              <a:t>50mrad</a:t>
            </a:r>
          </a:p>
        </p:txBody>
      </p:sp>
      <p:sp>
        <p:nvSpPr>
          <p:cNvPr id="288799" name="Line 31"/>
          <p:cNvSpPr>
            <a:spLocks noChangeShapeType="1"/>
          </p:cNvSpPr>
          <p:nvPr/>
        </p:nvSpPr>
        <p:spPr bwMode="auto">
          <a:xfrm flipH="1">
            <a:off x="838200" y="4419600"/>
            <a:ext cx="228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800" name="Text Box 32"/>
          <p:cNvSpPr txBox="1">
            <a:spLocks noChangeArrowheads="1"/>
          </p:cNvSpPr>
          <p:nvPr/>
        </p:nvSpPr>
        <p:spPr bwMode="auto">
          <a:xfrm>
            <a:off x="6021388" y="1655763"/>
            <a:ext cx="2235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smtClean="0">
                <a:solidFill>
                  <a:srgbClr val="000000"/>
                </a:solidFill>
                <a:latin typeface="Times New Roman" panose="02020603050405020304" pitchFamily="18" charset="0"/>
              </a:rPr>
              <a:t>Bragg’s Law</a:t>
            </a:r>
          </a:p>
        </p:txBody>
      </p:sp>
    </p:spTree>
    <p:extLst>
      <p:ext uri="{BB962C8B-B14F-4D97-AF65-F5344CB8AC3E}">
        <p14:creationId xmlns:p14="http://schemas.microsoft.com/office/powerpoint/2010/main" val="21600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6" grpId="0"/>
      <p:bldP spid="288777" grpId="0"/>
      <p:bldP spid="288777" grpId="1"/>
      <p:bldP spid="288778" grpId="0"/>
      <p:bldP spid="288778" grpId="1"/>
      <p:bldP spid="288778" grpId="2"/>
      <p:bldP spid="288779" grpId="0"/>
      <p:bldP spid="288779" grpId="1"/>
      <p:bldP spid="288781" grpId="0" animBg="1"/>
      <p:bldP spid="288782" grpId="0"/>
      <p:bldP spid="288789" grpId="0" animBg="1"/>
      <p:bldP spid="288791" grpId="0" animBg="1"/>
      <p:bldP spid="288791" grpId="1" animBg="1"/>
      <p:bldP spid="288792" grpId="0" animBg="1"/>
      <p:bldP spid="288792" grpId="1" animBg="1"/>
      <p:bldP spid="288792" grpId="2" animBg="1"/>
      <p:bldP spid="288793" grpId="0" animBg="1"/>
      <p:bldP spid="288793" grpId="1" animBg="1"/>
      <p:bldP spid="288798" grpId="0"/>
      <p:bldP spid="288798" grpId="1"/>
      <p:bldP spid="288799" grpId="0" animBg="1"/>
      <p:bldP spid="28879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Partial Conclusions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Separable corrections fail; doing nothing is normally better</a:t>
            </a:r>
          </a:p>
          <a:p>
            <a:pPr>
              <a:lnSpc>
                <a:spcPct val="90000"/>
              </a:lnSpc>
            </a:pPr>
            <a:r>
              <a:rPr lang="en-US" altLang="en-US"/>
              <a:t>Two-beam correction is not bad (not wonderful)</a:t>
            </a:r>
          </a:p>
          <a:p>
            <a:pPr>
              <a:lnSpc>
                <a:spcPct val="90000"/>
              </a:lnSpc>
            </a:pPr>
            <a:r>
              <a:rPr lang="en-US" altLang="en-US"/>
              <a:t>Only correct model is full dynamical one (alas)</a:t>
            </a:r>
          </a:p>
          <a:p>
            <a:pPr>
              <a:lnSpc>
                <a:spcPct val="90000"/>
              </a:lnSpc>
            </a:pPr>
            <a:r>
              <a:rPr lang="en-US" altLang="en-US"/>
              <a:t>N.B., Other models, e.g. channelling, so far fail badly – the “right” approximation has not been found</a:t>
            </a:r>
          </a:p>
        </p:txBody>
      </p:sp>
    </p:spTree>
    <p:extLst>
      <p:ext uri="{BB962C8B-B14F-4D97-AF65-F5344CB8AC3E}">
        <p14:creationId xmlns:p14="http://schemas.microsoft.com/office/powerpoint/2010/main" val="32824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What</a:t>
            </a:r>
            <a:r>
              <a:rPr lang="en-US" altLang="en-US" dirty="0"/>
              <a:t>, if any generalizations can be made?</a:t>
            </a:r>
          </a:p>
          <a:p>
            <a:r>
              <a:rPr lang="en-US" altLang="en-US" dirty="0"/>
              <a:t>Role of Precession Angle</a:t>
            </a:r>
          </a:p>
          <a:p>
            <a:pPr lvl="1"/>
            <a:r>
              <a:rPr lang="en-US" altLang="en-US" dirty="0"/>
              <a:t>Systematic Row Limit</a:t>
            </a:r>
          </a:p>
          <a:p>
            <a:r>
              <a:rPr lang="en-US" altLang="en-US" dirty="0"/>
              <a:t>Importance of integration </a:t>
            </a:r>
          </a:p>
          <a:p>
            <a:pPr lvl="1"/>
            <a:r>
              <a:rPr lang="en-US" altLang="en-US" dirty="0"/>
              <a:t>Phase insensitivity</a:t>
            </a:r>
          </a:p>
          <a:p>
            <a:pPr lvl="1"/>
            <a:r>
              <a:rPr lang="en-US" altLang="en-US" dirty="0"/>
              <a:t>Important for which reflections are used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4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Role of Angle: Andalusite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24025"/>
            <a:ext cx="3814763" cy="4114800"/>
          </a:xfrm>
        </p:spPr>
        <p:txBody>
          <a:bodyPr/>
          <a:lstStyle/>
          <a:p>
            <a:r>
              <a:rPr lang="en-US" altLang="en-US" sz="2800" dirty="0"/>
              <a:t>Natural Mineral</a:t>
            </a:r>
          </a:p>
          <a:p>
            <a:pPr lvl="1"/>
            <a:r>
              <a:rPr lang="en-US" altLang="en-US" sz="2400" dirty="0" err="1"/>
              <a:t>Al</a:t>
            </a:r>
            <a:r>
              <a:rPr lang="en-US" altLang="en-US" sz="2400" baseline="-25000" dirty="0" err="1"/>
              <a:t>2</a:t>
            </a:r>
            <a:r>
              <a:rPr lang="en-US" altLang="en-US" sz="2400" dirty="0" err="1"/>
              <a:t>SiO</a:t>
            </a:r>
            <a:r>
              <a:rPr lang="en-US" altLang="en-US" sz="2400" baseline="-25000" dirty="0" err="1"/>
              <a:t>5</a:t>
            </a:r>
            <a:endParaRPr lang="en-US" altLang="en-US" sz="2400" dirty="0"/>
          </a:p>
          <a:p>
            <a:pPr lvl="1"/>
            <a:r>
              <a:rPr lang="en-US" altLang="en-US" sz="2400" dirty="0"/>
              <a:t>Orthorhombic (</a:t>
            </a:r>
            <a:r>
              <a:rPr lang="en-US" altLang="en-US" sz="2400" dirty="0" err="1"/>
              <a:t>Pnnm</a:t>
            </a:r>
            <a:r>
              <a:rPr lang="en-US" altLang="en-US" sz="2400" dirty="0"/>
              <a:t>)</a:t>
            </a:r>
          </a:p>
          <a:p>
            <a:pPr lvl="2"/>
            <a:r>
              <a:rPr lang="en-US" altLang="en-US" sz="2000" dirty="0"/>
              <a:t>a=7.7942</a:t>
            </a:r>
          </a:p>
          <a:p>
            <a:pPr lvl="2"/>
            <a:r>
              <a:rPr lang="en-US" altLang="en-US" sz="2000" dirty="0"/>
              <a:t>b=7.8985</a:t>
            </a:r>
          </a:p>
          <a:p>
            <a:pPr lvl="2"/>
            <a:r>
              <a:rPr lang="en-US" altLang="en-US" sz="2000" dirty="0"/>
              <a:t>c=5.559</a:t>
            </a:r>
          </a:p>
          <a:p>
            <a:pPr lvl="1"/>
            <a:r>
              <a:rPr lang="en-US" altLang="en-US" sz="2400" dirty="0"/>
              <a:t>32 atoms/unit cell</a:t>
            </a:r>
          </a:p>
          <a:p>
            <a:r>
              <a:rPr lang="en-US" altLang="en-US" sz="2800" dirty="0"/>
              <a:t>Sample Prep</a:t>
            </a:r>
          </a:p>
          <a:p>
            <a:pPr lvl="1"/>
            <a:r>
              <a:rPr lang="en-US" altLang="en-US" sz="2400" dirty="0" err="1" smtClean="0"/>
              <a:t>Crushm</a:t>
            </a:r>
            <a:r>
              <a:rPr lang="en-US" altLang="en-US" sz="2400" dirty="0" smtClean="0"/>
              <a:t> Disperse </a:t>
            </a:r>
            <a:r>
              <a:rPr lang="en-US" altLang="en-US" sz="2400" dirty="0"/>
              <a:t>on holey carbon film</a:t>
            </a:r>
          </a:p>
          <a:p>
            <a:pPr lvl="1"/>
            <a:r>
              <a:rPr lang="en-US" altLang="en-US" sz="2400" dirty="0"/>
              <a:t>Random Orientation</a:t>
            </a:r>
          </a:p>
        </p:txBody>
      </p:sp>
      <p:pic>
        <p:nvPicPr>
          <p:cNvPr id="290820" name="Picture 4" descr="Andalusite Projectio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3450"/>
            <a:ext cx="3814762" cy="3668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6400800" y="6629400"/>
            <a:ext cx="2743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smtClean="0">
                <a:solidFill>
                  <a:srgbClr val="000000"/>
                </a:solidFill>
              </a:rPr>
              <a:t>2 C.W.Burnham, Z. Krystall. 115, 269-290, 1961</a:t>
            </a:r>
          </a:p>
        </p:txBody>
      </p:sp>
    </p:spTree>
    <p:extLst>
      <p:ext uri="{BB962C8B-B14F-4D97-AF65-F5344CB8AC3E}">
        <p14:creationId xmlns:p14="http://schemas.microsoft.com/office/powerpoint/2010/main" val="9895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58" name="Rectangle 26"/>
          <p:cNvSpPr>
            <a:spLocks noChangeArrowheads="1"/>
          </p:cNvSpPr>
          <p:nvPr/>
        </p:nvSpPr>
        <p:spPr bwMode="auto">
          <a:xfrm>
            <a:off x="5715000" y="14986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1247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Measured and Simulated Precession patterns</a:t>
            </a:r>
          </a:p>
        </p:txBody>
      </p:sp>
      <p:pic>
        <p:nvPicPr>
          <p:cNvPr id="351248" name="Picture 16" descr="ax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6008688"/>
            <a:ext cx="1270000" cy="849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1234" name="Picture 2" descr="0mr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64" y="3083964"/>
            <a:ext cx="1909271" cy="19092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1066800" y="16764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Bragg’s Law Simulation</a:t>
            </a:r>
          </a:p>
        </p:txBody>
      </p:sp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5334000" y="60960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Precession Off</a:t>
            </a:r>
          </a:p>
        </p:txBody>
      </p:sp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5334000" y="6110288"/>
            <a:ext cx="2971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6.5 mrad</a:t>
            </a: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5334000" y="6110288"/>
            <a:ext cx="2971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13 mrad</a:t>
            </a:r>
          </a:p>
        </p:txBody>
      </p:sp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5334000" y="6110288"/>
            <a:ext cx="2971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18 mrad</a:t>
            </a:r>
          </a:p>
        </p:txBody>
      </p:sp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5334000" y="6110288"/>
            <a:ext cx="2971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24 mrad</a:t>
            </a:r>
          </a:p>
        </p:txBody>
      </p:sp>
      <p:sp>
        <p:nvSpPr>
          <p:cNvPr id="351241" name="Text Box 9"/>
          <p:cNvSpPr txBox="1">
            <a:spLocks noChangeArrowheads="1"/>
          </p:cNvSpPr>
          <p:nvPr/>
        </p:nvSpPr>
        <p:spPr bwMode="auto">
          <a:xfrm>
            <a:off x="5334000" y="6110288"/>
            <a:ext cx="2971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32 mrad</a:t>
            </a:r>
          </a:p>
        </p:txBody>
      </p:sp>
      <p:grpSp>
        <p:nvGrpSpPr>
          <p:cNvPr id="351242" name="Group 10"/>
          <p:cNvGrpSpPr>
            <a:grpSpLocks/>
          </p:cNvGrpSpPr>
          <p:nvPr/>
        </p:nvGrpSpPr>
        <p:grpSpPr bwMode="auto">
          <a:xfrm>
            <a:off x="5867400" y="1447800"/>
            <a:ext cx="2133600" cy="641350"/>
            <a:chOff x="3264" y="288"/>
            <a:chExt cx="1344" cy="404"/>
          </a:xfrm>
        </p:grpSpPr>
        <p:sp>
          <p:nvSpPr>
            <p:cNvPr id="351243" name="Oval 11"/>
            <p:cNvSpPr>
              <a:spLocks noChangeArrowheads="1"/>
            </p:cNvSpPr>
            <p:nvPr/>
          </p:nvSpPr>
          <p:spPr bwMode="auto">
            <a:xfrm>
              <a:off x="3264" y="336"/>
              <a:ext cx="144" cy="14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1244" name="Oval 12"/>
            <p:cNvSpPr>
              <a:spLocks noChangeArrowheads="1"/>
            </p:cNvSpPr>
            <p:nvPr/>
          </p:nvSpPr>
          <p:spPr bwMode="auto">
            <a:xfrm>
              <a:off x="3264" y="528"/>
              <a:ext cx="144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1245" name="Text Box 13"/>
            <p:cNvSpPr txBox="1">
              <a:spLocks noChangeArrowheads="1"/>
            </p:cNvSpPr>
            <p:nvPr/>
          </p:nvSpPr>
          <p:spPr bwMode="auto">
            <a:xfrm>
              <a:off x="3504" y="288"/>
              <a:ext cx="11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60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Experimental</a:t>
              </a:r>
            </a:p>
          </p:txBody>
        </p:sp>
        <p:sp>
          <p:nvSpPr>
            <p:cNvPr id="351246" name="Text Box 14"/>
            <p:cNvSpPr txBox="1">
              <a:spLocks noChangeArrowheads="1"/>
            </p:cNvSpPr>
            <p:nvPr/>
          </p:nvSpPr>
          <p:spPr bwMode="auto">
            <a:xfrm>
              <a:off x="3504" y="480"/>
              <a:ext cx="11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60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Multislice</a:t>
              </a:r>
            </a:p>
          </p:txBody>
        </p:sp>
      </p:grpSp>
      <p:sp>
        <p:nvSpPr>
          <p:cNvPr id="351249" name="Oval 17"/>
          <p:cNvSpPr>
            <a:spLocks noChangeArrowheads="1"/>
          </p:cNvSpPr>
          <p:nvPr/>
        </p:nvSpPr>
        <p:spPr bwMode="auto">
          <a:xfrm>
            <a:off x="762000" y="1752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1250" name="Picture 18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806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51" name="Picture 19" descr="13mr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52" name="Picture 20" descr="18mr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16150"/>
            <a:ext cx="381000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53" name="Picture 21" descr="24mr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803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54" name="Picture 22" descr="32mr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810000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55" name="Picture 23" descr="k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9560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56" name="Line 24"/>
          <p:cNvSpPr>
            <a:spLocks noChangeShapeType="1"/>
          </p:cNvSpPr>
          <p:nvPr/>
        </p:nvSpPr>
        <p:spPr bwMode="auto">
          <a:xfrm>
            <a:off x="6035675" y="2895600"/>
            <a:ext cx="776288" cy="558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1257" name="Line 25"/>
          <p:cNvSpPr>
            <a:spLocks noChangeShapeType="1"/>
          </p:cNvSpPr>
          <p:nvPr/>
        </p:nvSpPr>
        <p:spPr bwMode="auto">
          <a:xfrm>
            <a:off x="5888038" y="3124200"/>
            <a:ext cx="908050" cy="7302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7" grpId="0" animBg="1"/>
      <p:bldP spid="351238" grpId="0" animBg="1"/>
      <p:bldP spid="351239" grpId="0" animBg="1"/>
      <p:bldP spid="351240" grpId="0" animBg="1"/>
      <p:bldP spid="351241" grpId="0" animBg="1"/>
      <p:bldP spid="351256" grpId="0" animBg="1"/>
      <p:bldP spid="35125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Decay of Forbidden Reflections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14500"/>
            <a:ext cx="41148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Decay with increasing precession angle is exponential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The non-forbidden (002) reflections decays linearly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353284" name="Picture 4" descr="Figure3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48" y="1981200"/>
            <a:ext cx="246330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53285" name="Group 5"/>
          <p:cNvGraphicFramePr>
            <a:graphicFrameLocks noGrp="1"/>
          </p:cNvGraphicFramePr>
          <p:nvPr>
            <p:ph sz="quarter" idx="3"/>
          </p:nvPr>
        </p:nvGraphicFramePr>
        <p:xfrm>
          <a:off x="304800" y="4495800"/>
          <a:ext cx="4038600" cy="2223389"/>
        </p:xfrm>
        <a:graphic>
          <a:graphicData uri="http://schemas.openxmlformats.org/drawingml/2006/table">
            <a:tbl>
              <a:tblPr/>
              <a:tblGrid>
                <a:gridCol w="1346200"/>
                <a:gridCol w="1346200"/>
                <a:gridCol w="1346200"/>
              </a:tblGrid>
              <a:tr h="501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D(001)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D(003)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Experimental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0.109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=0.991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0.145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=0.999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Simulated (102nm)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0.112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=0.986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0.139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=0.963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Simulated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28-126 nm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0.112±0.012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0.164±0.015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3307" name="Text Box 27"/>
          <p:cNvSpPr txBox="1">
            <a:spLocks noChangeArrowheads="1"/>
          </p:cNvSpPr>
          <p:nvPr/>
        </p:nvSpPr>
        <p:spPr bwMode="auto">
          <a:xfrm>
            <a:off x="4800600" y="5257800"/>
            <a:ext cx="41910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Rate of decay is relatively invariant of the crystal thickness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Slightly different from Jean-Paul’s &amp; Paul’s – different case</a:t>
            </a:r>
          </a:p>
        </p:txBody>
      </p:sp>
      <p:graphicFrame>
        <p:nvGraphicFramePr>
          <p:cNvPr id="353308" name="Object 28"/>
          <p:cNvGraphicFramePr>
            <a:graphicFrameLocks noChangeAspect="1"/>
          </p:cNvGraphicFramePr>
          <p:nvPr/>
        </p:nvGraphicFramePr>
        <p:xfrm>
          <a:off x="990600" y="3429000"/>
          <a:ext cx="231140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Equation" r:id="rId5" imgW="1015920" imgH="203040" progId="Equation.3">
                  <p:embed/>
                </p:oleObj>
              </mc:Choice>
              <mc:Fallback>
                <p:oleObj name="Equation" r:id="rId5" imgW="10159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429000"/>
                        <a:ext cx="2311400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3309" name="Picture 29" descr="Figure3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495800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719" name="Group 7"/>
          <p:cNvGrpSpPr>
            <a:grpSpLocks noChangeAspect="1"/>
          </p:cNvGrpSpPr>
          <p:nvPr/>
        </p:nvGrpSpPr>
        <p:grpSpPr bwMode="auto">
          <a:xfrm>
            <a:off x="609600" y="2286000"/>
            <a:ext cx="3810000" cy="3781425"/>
            <a:chOff x="3100" y="1526"/>
            <a:chExt cx="1947" cy="1932"/>
          </a:xfrm>
        </p:grpSpPr>
        <p:pic>
          <p:nvPicPr>
            <p:cNvPr id="371720" name="Picture 8"/>
            <p:cNvPicPr>
              <a:picLocks noChangeAspect="1" noChangeArrowheads="1"/>
            </p:cNvPicPr>
            <p:nvPr/>
          </p:nvPicPr>
          <p:blipFill>
            <a:blip r:embed="rId3">
              <a:lum bright="-38000" contrast="6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" y="1526"/>
              <a:ext cx="1932" cy="19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1721" name="Line 9"/>
            <p:cNvSpPr>
              <a:spLocks noChangeAspect="1" noChangeShapeType="1"/>
            </p:cNvSpPr>
            <p:nvPr/>
          </p:nvSpPr>
          <p:spPr bwMode="auto">
            <a:xfrm flipV="1">
              <a:off x="3277" y="2492"/>
              <a:ext cx="804" cy="19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1722" name="Text Box 10"/>
            <p:cNvSpPr txBox="1">
              <a:spLocks noChangeAspect="1" noChangeArrowheads="1"/>
            </p:cNvSpPr>
            <p:nvPr/>
          </p:nvSpPr>
          <p:spPr bwMode="auto">
            <a:xfrm rot="-770004">
              <a:off x="3234" y="2481"/>
              <a:ext cx="61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smtClean="0">
                  <a:solidFill>
                    <a:srgbClr val="FF6059"/>
                  </a:solidFill>
                </a:rPr>
                <a:t>Projection of </a:t>
              </a:r>
            </a:p>
            <a:p>
              <a:r>
                <a:rPr lang="en-US" altLang="en-US" sz="1200" b="1" smtClean="0">
                  <a:solidFill>
                    <a:srgbClr val="FF6059"/>
                  </a:solidFill>
                </a:rPr>
                <a:t>Incident beam</a:t>
              </a:r>
            </a:p>
          </p:txBody>
        </p:sp>
        <p:sp>
          <p:nvSpPr>
            <p:cNvPr id="371723" name="Oval 11"/>
            <p:cNvSpPr>
              <a:spLocks noChangeAspect="1" noChangeArrowheads="1"/>
            </p:cNvSpPr>
            <p:nvPr/>
          </p:nvSpPr>
          <p:spPr bwMode="auto">
            <a:xfrm>
              <a:off x="3259" y="1712"/>
              <a:ext cx="1614" cy="161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1724" name="Arc 12"/>
            <p:cNvSpPr>
              <a:spLocks noChangeAspect="1"/>
            </p:cNvSpPr>
            <p:nvPr/>
          </p:nvSpPr>
          <p:spPr bwMode="auto">
            <a:xfrm rot="-789566" flipH="1" flipV="1">
              <a:off x="3222" y="2187"/>
              <a:ext cx="818" cy="432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579 w 21579"/>
                <a:gd name="T1" fmla="*/ 951 h 11385"/>
                <a:gd name="T2" fmla="*/ 18356 w 21579"/>
                <a:gd name="T3" fmla="*/ 11385 h 11385"/>
                <a:gd name="T4" fmla="*/ 0 w 21579"/>
                <a:gd name="T5" fmla="*/ 0 h 1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79" h="11385" fill="none" extrusionOk="0">
                  <a:moveTo>
                    <a:pt x="21579" y="951"/>
                  </a:moveTo>
                  <a:cubicBezTo>
                    <a:pt x="21416" y="4647"/>
                    <a:pt x="20306" y="8240"/>
                    <a:pt x="18355" y="11384"/>
                  </a:cubicBezTo>
                </a:path>
                <a:path w="21579" h="11385" stroke="0" extrusionOk="0">
                  <a:moveTo>
                    <a:pt x="21579" y="951"/>
                  </a:moveTo>
                  <a:cubicBezTo>
                    <a:pt x="21416" y="4647"/>
                    <a:pt x="20306" y="8240"/>
                    <a:pt x="18355" y="1138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1725" name="Text Box 13"/>
            <p:cNvSpPr txBox="1">
              <a:spLocks noChangeAspect="1" noChangeArrowheads="1"/>
            </p:cNvSpPr>
            <p:nvPr/>
          </p:nvSpPr>
          <p:spPr bwMode="auto">
            <a:xfrm>
              <a:off x="3100" y="2145"/>
              <a:ext cx="53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smtClean="0">
                  <a:solidFill>
                    <a:srgbClr val="0066FF"/>
                  </a:solidFill>
                </a:rPr>
                <a:t>Precession </a:t>
              </a:r>
            </a:p>
          </p:txBody>
        </p:sp>
      </p:grpSp>
      <p:sp>
        <p:nvSpPr>
          <p:cNvPr id="37172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Quasi-systematic row</a:t>
            </a:r>
          </a:p>
        </p:txBody>
      </p:sp>
      <p:sp>
        <p:nvSpPr>
          <p:cNvPr id="371727" name="Line 15"/>
          <p:cNvSpPr>
            <a:spLocks noChangeShapeType="1"/>
          </p:cNvSpPr>
          <p:nvPr/>
        </p:nvSpPr>
        <p:spPr bwMode="auto">
          <a:xfrm>
            <a:off x="2895600" y="3276600"/>
            <a:ext cx="381000" cy="13716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1728" name="Text Box 16"/>
          <p:cNvSpPr txBox="1">
            <a:spLocks noChangeArrowheads="1"/>
          </p:cNvSpPr>
          <p:nvPr/>
        </p:nvSpPr>
        <p:spPr bwMode="auto">
          <a:xfrm>
            <a:off x="3048000" y="3505200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smtClean="0">
                <a:solidFill>
                  <a:srgbClr val="000000"/>
                </a:solidFill>
                <a:latin typeface="Times New Roman" panose="02020603050405020304" pitchFamily="18" charset="0"/>
              </a:rPr>
              <a:t>Systematic Row</a:t>
            </a:r>
          </a:p>
        </p:txBody>
      </p:sp>
      <p:pic>
        <p:nvPicPr>
          <p:cNvPr id="371730" name="Picture 18" descr="Symmetrized [p2mm] Pattern of off1s"/>
          <p:cNvPicPr>
            <a:picLocks noChangeAspect="1" noChangeArrowheads="1"/>
          </p:cNvPicPr>
          <p:nvPr/>
        </p:nvPicPr>
        <p:blipFill>
          <a:blip r:embed="rId4">
            <a:lum bright="92000" contrast="9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t="28119" r="28119" b="28119"/>
          <a:stretch>
            <a:fillRect/>
          </a:stretch>
        </p:blipFill>
        <p:spPr bwMode="auto">
          <a:xfrm>
            <a:off x="4448175" y="2292350"/>
            <a:ext cx="3886200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1738" name="Line 26"/>
          <p:cNvSpPr>
            <a:spLocks noChangeShapeType="1"/>
          </p:cNvSpPr>
          <p:nvPr/>
        </p:nvSpPr>
        <p:spPr bwMode="auto">
          <a:xfrm flipV="1">
            <a:off x="6362700" y="3719513"/>
            <a:ext cx="280988" cy="4000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1745" name="AutoShape 33"/>
          <p:cNvSpPr>
            <a:spLocks noChangeArrowheads="1"/>
          </p:cNvSpPr>
          <p:nvPr/>
        </p:nvSpPr>
        <p:spPr bwMode="auto">
          <a:xfrm flipV="1">
            <a:off x="4419600" y="2286000"/>
            <a:ext cx="2895600" cy="381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1746" name="AutoShape 34"/>
          <p:cNvSpPr>
            <a:spLocks noChangeArrowheads="1"/>
          </p:cNvSpPr>
          <p:nvPr/>
        </p:nvSpPr>
        <p:spPr bwMode="auto">
          <a:xfrm flipH="1">
            <a:off x="5214938" y="2152650"/>
            <a:ext cx="3128962" cy="394335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1747" name="Text Box 35"/>
          <p:cNvSpPr txBox="1">
            <a:spLocks noChangeArrowheads="1"/>
          </p:cNvSpPr>
          <p:nvPr/>
        </p:nvSpPr>
        <p:spPr bwMode="auto">
          <a:xfrm>
            <a:off x="1633538" y="6215063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Forbidden</a:t>
            </a:r>
            <a:r>
              <a:rPr lang="en-US" altLang="en-U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Allowed by Double Diffraction</a:t>
            </a:r>
          </a:p>
        </p:txBody>
      </p:sp>
      <p:sp>
        <p:nvSpPr>
          <p:cNvPr id="371739" name="Line 27"/>
          <p:cNvSpPr>
            <a:spLocks noChangeShapeType="1"/>
          </p:cNvSpPr>
          <p:nvPr/>
        </p:nvSpPr>
        <p:spPr bwMode="auto">
          <a:xfrm flipV="1">
            <a:off x="6362700" y="4038600"/>
            <a:ext cx="800100" cy="1238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1740" name="Line 28"/>
          <p:cNvSpPr>
            <a:spLocks noChangeShapeType="1"/>
          </p:cNvSpPr>
          <p:nvPr/>
        </p:nvSpPr>
        <p:spPr bwMode="auto">
          <a:xfrm flipH="1" flipV="1">
            <a:off x="6677025" y="3705225"/>
            <a:ext cx="38100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1748" name="Text Box 36"/>
          <p:cNvSpPr txBox="1">
            <a:spLocks noChangeArrowheads="1"/>
          </p:cNvSpPr>
          <p:nvPr/>
        </p:nvSpPr>
        <p:spPr bwMode="auto">
          <a:xfrm>
            <a:off x="6248400" y="18288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On-Zone</a:t>
            </a:r>
          </a:p>
        </p:txBody>
      </p:sp>
      <p:sp>
        <p:nvSpPr>
          <p:cNvPr id="371749" name="Text Box 37"/>
          <p:cNvSpPr txBox="1">
            <a:spLocks noChangeArrowheads="1"/>
          </p:cNvSpPr>
          <p:nvPr/>
        </p:nvSpPr>
        <p:spPr bwMode="auto">
          <a:xfrm>
            <a:off x="6257925" y="1785938"/>
            <a:ext cx="2514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Precessed</a:t>
            </a:r>
          </a:p>
        </p:txBody>
      </p:sp>
    </p:spTree>
    <p:extLst>
      <p:ext uri="{BB962C8B-B14F-4D97-AF65-F5344CB8AC3E}">
        <p14:creationId xmlns:p14="http://schemas.microsoft.com/office/powerpoint/2010/main" val="36815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38" grpId="0" animBg="1"/>
      <p:bldP spid="371745" grpId="0" animBg="1"/>
      <p:bldP spid="371746" grpId="0" animBg="1"/>
      <p:bldP spid="371747" grpId="0"/>
      <p:bldP spid="371739" grpId="0" animBg="1"/>
      <p:bldP spid="371740" grpId="0" animBg="1"/>
      <p:bldP spid="371748" grpId="0" animBg="1"/>
      <p:bldP spid="37174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si110precession"/>
          <p:cNvPicPr>
            <a:picLocks noChangeAspect="1" noChangeArrowheads="1"/>
          </p:cNvPicPr>
          <p:nvPr/>
        </p:nvPicPr>
        <p:blipFill>
          <a:blip r:embed="rId3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5869" b="5424"/>
          <a:stretch>
            <a:fillRect/>
          </a:stretch>
        </p:blipFill>
        <p:spPr bwMode="auto">
          <a:xfrm>
            <a:off x="504825" y="1241425"/>
            <a:ext cx="3687763" cy="3951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3" name="Picture 3" descr="si112precession"/>
          <p:cNvPicPr>
            <a:picLocks noChangeAspect="1" noChangeArrowheads="1"/>
          </p:cNvPicPr>
          <p:nvPr/>
        </p:nvPicPr>
        <p:blipFill>
          <a:blip r:embed="rId4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5826" r="7227" b="8156"/>
          <a:stretch>
            <a:fillRect/>
          </a:stretch>
        </p:blipFill>
        <p:spPr bwMode="auto">
          <a:xfrm>
            <a:off x="4518025" y="1668463"/>
            <a:ext cx="4168775" cy="321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64" name="Rectangle 4"/>
          <p:cNvSpPr>
            <a:spLocks noChangeArrowheads="1"/>
          </p:cNvSpPr>
          <p:nvPr/>
        </p:nvSpPr>
        <p:spPr bwMode="auto">
          <a:xfrm>
            <a:off x="547688" y="5384800"/>
            <a:ext cx="79041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Rows of reflections arrowed should be absent (</a:t>
            </a:r>
            <a:r>
              <a:rPr lang="en-GB" altLang="en-US" sz="2000" b="1" i="1" smtClean="0">
                <a:solidFill>
                  <a:srgbClr val="000000"/>
                </a:solidFill>
                <a:cs typeface="Times New Roman" panose="02020603050405020304" pitchFamily="18" charset="0"/>
              </a:rPr>
              <a:t>F</a:t>
            </a:r>
            <a:r>
              <a:rPr lang="en-GB" altLang="en-US" sz="2000" b="1" i="1" baseline="-25000" smtClean="0">
                <a:solidFill>
                  <a:srgbClr val="000000"/>
                </a:solidFill>
                <a:cs typeface="Times New Roman" panose="02020603050405020304" pitchFamily="18" charset="0"/>
              </a:rPr>
              <a:t>hkl</a:t>
            </a:r>
            <a:r>
              <a:rPr lang="en-GB" altLang="en-US" sz="20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 = 0)</a:t>
            </a:r>
          </a:p>
          <a:p>
            <a:pPr algn="ctr">
              <a:spcBef>
                <a:spcPct val="50000"/>
              </a:spcBef>
            </a:pPr>
            <a:r>
              <a:rPr lang="en-GB" altLang="en-US" sz="20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Reflections </a:t>
            </a:r>
            <a:r>
              <a:rPr lang="en-GB" altLang="en-US" sz="2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still present</a:t>
            </a:r>
            <a:r>
              <a:rPr lang="en-GB" altLang="en-US" sz="20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 along strong systematic rows</a:t>
            </a:r>
          </a:p>
          <a:p>
            <a:pPr algn="ctr">
              <a:spcBef>
                <a:spcPct val="50000"/>
              </a:spcBef>
            </a:pPr>
            <a:r>
              <a:rPr lang="en-GB" altLang="en-US" sz="20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Known breakdown of Blackman model</a:t>
            </a:r>
          </a:p>
        </p:txBody>
      </p:sp>
      <p:sp>
        <p:nvSpPr>
          <p:cNvPr id="373765" name="Rectangle 5"/>
          <p:cNvSpPr>
            <a:spLocks noChangeArrowheads="1"/>
          </p:cNvSpPr>
          <p:nvPr/>
        </p:nvSpPr>
        <p:spPr bwMode="auto">
          <a:xfrm>
            <a:off x="460375" y="1276350"/>
            <a:ext cx="145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b="1" smtClean="0">
                <a:solidFill>
                  <a:srgbClr val="FFFFFF"/>
                </a:solidFill>
                <a:cs typeface="Times New Roman" panose="02020603050405020304" pitchFamily="18" charset="0"/>
              </a:rPr>
              <a:t>Si [110]</a:t>
            </a:r>
          </a:p>
        </p:txBody>
      </p:sp>
      <p:sp>
        <p:nvSpPr>
          <p:cNvPr id="373766" name="Rectangle 6"/>
          <p:cNvSpPr>
            <a:spLocks noChangeArrowheads="1"/>
          </p:cNvSpPr>
          <p:nvPr/>
        </p:nvSpPr>
        <p:spPr bwMode="auto">
          <a:xfrm>
            <a:off x="4598988" y="1784350"/>
            <a:ext cx="141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b="1" smtClean="0">
                <a:solidFill>
                  <a:srgbClr val="FFFFFF"/>
                </a:solidFill>
                <a:cs typeface="Times New Roman" panose="02020603050405020304" pitchFamily="18" charset="0"/>
              </a:rPr>
              <a:t>Si [112]</a:t>
            </a: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 flipV="1">
            <a:off x="623888" y="4706938"/>
            <a:ext cx="0" cy="4238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 flipV="1">
            <a:off x="1319213" y="4725988"/>
            <a:ext cx="0" cy="4238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69" name="Line 9"/>
          <p:cNvSpPr>
            <a:spLocks noChangeShapeType="1"/>
          </p:cNvSpPr>
          <p:nvPr/>
        </p:nvSpPr>
        <p:spPr bwMode="auto">
          <a:xfrm flipV="1">
            <a:off x="2008188" y="4687888"/>
            <a:ext cx="0" cy="4238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0" name="Line 10"/>
          <p:cNvSpPr>
            <a:spLocks noChangeShapeType="1"/>
          </p:cNvSpPr>
          <p:nvPr/>
        </p:nvSpPr>
        <p:spPr bwMode="auto">
          <a:xfrm flipV="1">
            <a:off x="2709863" y="4697413"/>
            <a:ext cx="0" cy="4238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1" name="Line 11"/>
          <p:cNvSpPr>
            <a:spLocks noChangeShapeType="1"/>
          </p:cNvSpPr>
          <p:nvPr/>
        </p:nvSpPr>
        <p:spPr bwMode="auto">
          <a:xfrm flipV="1">
            <a:off x="3414713" y="4684713"/>
            <a:ext cx="0" cy="4238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2" name="Line 12"/>
          <p:cNvSpPr>
            <a:spLocks noChangeShapeType="1"/>
          </p:cNvSpPr>
          <p:nvPr/>
        </p:nvSpPr>
        <p:spPr bwMode="auto">
          <a:xfrm flipV="1">
            <a:off x="4102100" y="4700588"/>
            <a:ext cx="0" cy="4238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3" name="Line 13"/>
          <p:cNvSpPr>
            <a:spLocks noChangeShapeType="1"/>
          </p:cNvSpPr>
          <p:nvPr/>
        </p:nvSpPr>
        <p:spPr bwMode="auto">
          <a:xfrm flipV="1">
            <a:off x="6181725" y="4327525"/>
            <a:ext cx="0" cy="4238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4" name="Line 14"/>
          <p:cNvSpPr>
            <a:spLocks noChangeShapeType="1"/>
          </p:cNvSpPr>
          <p:nvPr/>
        </p:nvSpPr>
        <p:spPr bwMode="auto">
          <a:xfrm flipV="1">
            <a:off x="7259638" y="4330700"/>
            <a:ext cx="0" cy="4238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5" name="Oval 15"/>
          <p:cNvSpPr>
            <a:spLocks noChangeArrowheads="1"/>
          </p:cNvSpPr>
          <p:nvPr/>
        </p:nvSpPr>
        <p:spPr bwMode="auto">
          <a:xfrm>
            <a:off x="2559050" y="2543175"/>
            <a:ext cx="277813" cy="277813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6" name="Oval 16"/>
          <p:cNvSpPr>
            <a:spLocks noChangeArrowheads="1"/>
          </p:cNvSpPr>
          <p:nvPr/>
        </p:nvSpPr>
        <p:spPr bwMode="auto">
          <a:xfrm>
            <a:off x="1870075" y="3570288"/>
            <a:ext cx="277813" cy="277812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7" name="Oval 17"/>
          <p:cNvSpPr>
            <a:spLocks noChangeArrowheads="1"/>
          </p:cNvSpPr>
          <p:nvPr/>
        </p:nvSpPr>
        <p:spPr bwMode="auto">
          <a:xfrm>
            <a:off x="6024563" y="3162300"/>
            <a:ext cx="277812" cy="277813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78" name="Oval 18"/>
          <p:cNvSpPr>
            <a:spLocks noChangeArrowheads="1"/>
          </p:cNvSpPr>
          <p:nvPr/>
        </p:nvSpPr>
        <p:spPr bwMode="auto">
          <a:xfrm>
            <a:off x="7126288" y="3167063"/>
            <a:ext cx="277812" cy="277812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3779" name="Group 19"/>
          <p:cNvGrpSpPr>
            <a:grpSpLocks/>
          </p:cNvGrpSpPr>
          <p:nvPr/>
        </p:nvGrpSpPr>
        <p:grpSpPr bwMode="auto">
          <a:xfrm>
            <a:off x="8269288" y="5845175"/>
            <a:ext cx="874712" cy="990600"/>
            <a:chOff x="2969" y="2312"/>
            <a:chExt cx="551" cy="624"/>
          </a:xfrm>
        </p:grpSpPr>
        <p:grpSp>
          <p:nvGrpSpPr>
            <p:cNvPr id="373780" name="Group 20"/>
            <p:cNvGrpSpPr>
              <a:grpSpLocks/>
            </p:cNvGrpSpPr>
            <p:nvPr/>
          </p:nvGrpSpPr>
          <p:grpSpPr bwMode="auto">
            <a:xfrm>
              <a:off x="2969" y="2312"/>
              <a:ext cx="551" cy="538"/>
              <a:chOff x="2929" y="152"/>
              <a:chExt cx="551" cy="538"/>
            </a:xfrm>
          </p:grpSpPr>
          <p:sp>
            <p:nvSpPr>
              <p:cNvPr id="373781" name="Rectangle 21"/>
              <p:cNvSpPr>
                <a:spLocks noChangeArrowheads="1"/>
              </p:cNvSpPr>
              <p:nvPr/>
            </p:nvSpPr>
            <p:spPr bwMode="auto">
              <a:xfrm>
                <a:off x="2929" y="171"/>
                <a:ext cx="40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en-US" sz="4800" b="1" i="1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altLang="en-US" sz="4800" b="1" baseline="3000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GB" altLang="en-US" sz="4800" b="1" i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3782" name="Rectangle 22"/>
              <p:cNvSpPr>
                <a:spLocks noChangeArrowheads="1"/>
              </p:cNvSpPr>
              <p:nvPr/>
            </p:nvSpPr>
            <p:spPr bwMode="auto">
              <a:xfrm>
                <a:off x="2953" y="152"/>
                <a:ext cx="52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en-US" sz="4800" b="1" i="1" smtClean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altLang="en-US" sz="4800" b="1" baseline="30000" smtClean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GB" altLang="en-US" sz="4800" b="1" i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3783" name="Group 23"/>
            <p:cNvGrpSpPr>
              <a:grpSpLocks/>
            </p:cNvGrpSpPr>
            <p:nvPr/>
          </p:nvGrpSpPr>
          <p:grpSpPr bwMode="auto">
            <a:xfrm>
              <a:off x="3098" y="2398"/>
              <a:ext cx="369" cy="538"/>
              <a:chOff x="3098" y="2398"/>
              <a:chExt cx="369" cy="538"/>
            </a:xfrm>
          </p:grpSpPr>
          <p:sp>
            <p:nvSpPr>
              <p:cNvPr id="373784" name="Rectangle 24"/>
              <p:cNvSpPr>
                <a:spLocks noChangeArrowheads="1"/>
              </p:cNvSpPr>
              <p:nvPr/>
            </p:nvSpPr>
            <p:spPr bwMode="auto">
              <a:xfrm>
                <a:off x="3098" y="2417"/>
                <a:ext cx="33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4800" b="1" i="1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</a:p>
            </p:txBody>
          </p:sp>
          <p:sp>
            <p:nvSpPr>
              <p:cNvPr id="373785" name="Rectangle 25"/>
              <p:cNvSpPr>
                <a:spLocks noChangeArrowheads="1"/>
              </p:cNvSpPr>
              <p:nvPr/>
            </p:nvSpPr>
            <p:spPr bwMode="auto">
              <a:xfrm>
                <a:off x="3130" y="2398"/>
                <a:ext cx="33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4800" b="1" i="1" smtClean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</a:p>
            </p:txBody>
          </p:sp>
        </p:grpSp>
      </p:grpSp>
      <p:sp>
        <p:nvSpPr>
          <p:cNvPr id="373786" name="Oval 26"/>
          <p:cNvSpPr>
            <a:spLocks noChangeArrowheads="1"/>
          </p:cNvSpPr>
          <p:nvPr/>
        </p:nvSpPr>
        <p:spPr bwMode="auto">
          <a:xfrm rot="2199997">
            <a:off x="2127250" y="1143000"/>
            <a:ext cx="463550" cy="41402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sz="2400" baseline="3000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87" name="Oval 27"/>
          <p:cNvSpPr>
            <a:spLocks noChangeArrowheads="1"/>
          </p:cNvSpPr>
          <p:nvPr/>
        </p:nvSpPr>
        <p:spPr bwMode="auto">
          <a:xfrm rot="5400000">
            <a:off x="6591300" y="1638300"/>
            <a:ext cx="342900" cy="33147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hangingPunct="0"/>
            <a:endParaRPr lang="en-US" altLang="en-US" sz="2400" baseline="3000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378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Evidence: 2g allowed</a:t>
            </a:r>
          </a:p>
        </p:txBody>
      </p:sp>
    </p:spTree>
    <p:extLst>
      <p:ext uri="{BB962C8B-B14F-4D97-AF65-F5344CB8AC3E}">
        <p14:creationId xmlns:p14="http://schemas.microsoft.com/office/powerpoint/2010/main" val="16213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6" grpId="0" animBg="1"/>
      <p:bldP spid="37378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 Box 2"/>
          <p:cNvSpPr txBox="1">
            <a:spLocks noChangeArrowheads="1"/>
          </p:cNvSpPr>
          <p:nvPr/>
        </p:nvSpPr>
        <p:spPr bwMode="auto">
          <a:xfrm>
            <a:off x="228600" y="1752600"/>
            <a:ext cx="8667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smtClean="0">
                <a:solidFill>
                  <a:srgbClr val="000000"/>
                </a:solidFill>
              </a:rPr>
              <a:t>For each of the incident condition generate 50 random phase sets {f} and calculate patterns:</a:t>
            </a:r>
          </a:p>
        </p:txBody>
      </p:sp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3865563" y="2644775"/>
            <a:ext cx="5029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smtClean="0">
                <a:solidFill>
                  <a:srgbClr val="000000"/>
                </a:solidFill>
              </a:rPr>
              <a:t>Single settings at 0, 12, 24 and 36 mrad (along arbitrary tilt direction).</a:t>
            </a:r>
          </a:p>
          <a:p>
            <a:endParaRPr lang="en-US" altLang="en-US" sz="1200" b="1" smtClean="0">
              <a:solidFill>
                <a:srgbClr val="000000"/>
              </a:solidFill>
            </a:endParaRPr>
          </a:p>
          <a:p>
            <a:r>
              <a:rPr lang="en-US" altLang="en-US" b="1" smtClean="0">
                <a:solidFill>
                  <a:srgbClr val="000000"/>
                </a:solidFill>
              </a:rPr>
              <a:t>At fixed semi-angle (36 mrad) average over range of a as follows:</a:t>
            </a:r>
          </a:p>
          <a:p>
            <a:r>
              <a:rPr lang="en-US" altLang="en-US" b="1" smtClean="0">
                <a:solidFill>
                  <a:srgbClr val="000000"/>
                </a:solidFill>
              </a:rPr>
              <a:t>3 settings at intervals of 0.35</a:t>
            </a:r>
            <a:r>
              <a:rPr lang="en-US" altLang="en-US" b="1" smtClean="0">
                <a:solidFill>
                  <a:srgbClr val="000000"/>
                </a:solidFill>
                <a:cs typeface="Arial" panose="020B0604020202020204" pitchFamily="34" charset="0"/>
              </a:rPr>
              <a:t>º</a:t>
            </a:r>
          </a:p>
          <a:p>
            <a:r>
              <a:rPr lang="en-US" altLang="en-US" b="1" smtClean="0">
                <a:solidFill>
                  <a:srgbClr val="000000"/>
                </a:solidFill>
                <a:cs typeface="Arial" panose="020B0604020202020204" pitchFamily="34" charset="0"/>
              </a:rPr>
              <a:t>5 settings at intervals of 0.35º</a:t>
            </a:r>
          </a:p>
          <a:p>
            <a:r>
              <a:rPr lang="en-US" altLang="en-US" b="1" smtClean="0">
                <a:solidFill>
                  <a:srgbClr val="000000"/>
                </a:solidFill>
                <a:cs typeface="Arial" panose="020B0604020202020204" pitchFamily="34" charset="0"/>
              </a:rPr>
              <a:t>21 settings at intervals of 1º</a:t>
            </a:r>
            <a:r>
              <a:rPr lang="en-US" altLang="en-US" b="1" smtClean="0">
                <a:solidFill>
                  <a:srgbClr val="000000"/>
                </a:solidFill>
              </a:rPr>
              <a:t> </a:t>
            </a:r>
          </a:p>
          <a:p>
            <a:endParaRPr lang="en-US" altLang="en-US" sz="1200" b="1" smtClean="0">
              <a:solidFill>
                <a:srgbClr val="000000"/>
              </a:solidFill>
            </a:endParaRPr>
          </a:p>
          <a:p>
            <a:r>
              <a:rPr lang="en-US" altLang="en-US" smtClean="0">
                <a:solidFill>
                  <a:srgbClr val="000000"/>
                </a:solidFill>
              </a:rPr>
              <a:t>For each </a:t>
            </a:r>
            <a:r>
              <a:rPr lang="en-US" altLang="en-US" b="1" smtClean="0">
                <a:solidFill>
                  <a:srgbClr val="000000"/>
                </a:solidFill>
              </a:rPr>
              <a:t>g</a:t>
            </a:r>
            <a:r>
              <a:rPr lang="en-US" altLang="en-US" smtClean="0">
                <a:solidFill>
                  <a:srgbClr val="000000"/>
                </a:solidFill>
              </a:rPr>
              <a:t> and thickness compute avg., stdev:</a:t>
            </a:r>
          </a:p>
        </p:txBody>
      </p:sp>
      <p:graphicFrame>
        <p:nvGraphicFramePr>
          <p:cNvPr id="322564" name="Object 4"/>
          <p:cNvGraphicFramePr>
            <a:graphicFrameLocks noChangeAspect="1"/>
          </p:cNvGraphicFramePr>
          <p:nvPr/>
        </p:nvGraphicFramePr>
        <p:xfrm>
          <a:off x="3109913" y="5637213"/>
          <a:ext cx="224472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0" name="Equation" r:id="rId4" imgW="1307880" imgH="431640" progId="Equation.3">
                  <p:embed/>
                </p:oleObj>
              </mc:Choice>
              <mc:Fallback>
                <p:oleObj name="Equation" r:id="rId4" imgW="1307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913" y="5637213"/>
                        <a:ext cx="224472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5" name="Object 5"/>
          <p:cNvGraphicFramePr>
            <a:graphicFrameLocks noChangeAspect="1"/>
          </p:cNvGraphicFramePr>
          <p:nvPr/>
        </p:nvGraphicFramePr>
        <p:xfrm>
          <a:off x="5489575" y="5492750"/>
          <a:ext cx="35083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Equation" r:id="rId6" imgW="2209680" imgH="545760" progId="Equation.3">
                  <p:embed/>
                </p:oleObj>
              </mc:Choice>
              <mc:Fallback>
                <p:oleObj name="Equation" r:id="rId6" imgW="220968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575" y="5492750"/>
                        <a:ext cx="3508375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2568" name="Group 8"/>
          <p:cNvGrpSpPr>
            <a:grpSpLocks/>
          </p:cNvGrpSpPr>
          <p:nvPr/>
        </p:nvGrpSpPr>
        <p:grpSpPr bwMode="auto">
          <a:xfrm>
            <a:off x="277813" y="3168650"/>
            <a:ext cx="3373437" cy="3009900"/>
            <a:chOff x="265" y="1060"/>
            <a:chExt cx="2125" cy="1896"/>
          </a:xfrm>
        </p:grpSpPr>
        <p:sp>
          <p:nvSpPr>
            <p:cNvPr id="322569" name="Oval 9"/>
            <p:cNvSpPr>
              <a:spLocks noChangeArrowheads="1"/>
            </p:cNvSpPr>
            <p:nvPr/>
          </p:nvSpPr>
          <p:spPr bwMode="auto">
            <a:xfrm>
              <a:off x="265" y="1060"/>
              <a:ext cx="1896" cy="18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aseline="300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2570" name="Text Box 10"/>
            <p:cNvSpPr txBox="1">
              <a:spLocks noChangeArrowheads="1"/>
            </p:cNvSpPr>
            <p:nvPr/>
          </p:nvSpPr>
          <p:spPr bwMode="auto">
            <a:xfrm>
              <a:off x="1103" y="1880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22571" name="Text Box 11"/>
            <p:cNvSpPr txBox="1">
              <a:spLocks noChangeArrowheads="1"/>
            </p:cNvSpPr>
            <p:nvPr/>
          </p:nvSpPr>
          <p:spPr bwMode="auto">
            <a:xfrm>
              <a:off x="1468" y="1880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22572" name="Text Box 12"/>
            <p:cNvSpPr txBox="1">
              <a:spLocks noChangeArrowheads="1"/>
            </p:cNvSpPr>
            <p:nvPr/>
          </p:nvSpPr>
          <p:spPr bwMode="auto">
            <a:xfrm>
              <a:off x="1813" y="1884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22573" name="Text Box 13"/>
            <p:cNvSpPr txBox="1">
              <a:spLocks noChangeArrowheads="1"/>
            </p:cNvSpPr>
            <p:nvPr/>
          </p:nvSpPr>
          <p:spPr bwMode="auto">
            <a:xfrm>
              <a:off x="2064" y="187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22574" name="Text Box 14"/>
            <p:cNvSpPr txBox="1">
              <a:spLocks noChangeArrowheads="1"/>
            </p:cNvSpPr>
            <p:nvPr/>
          </p:nvSpPr>
          <p:spPr bwMode="auto">
            <a:xfrm>
              <a:off x="1001" y="2027"/>
              <a:ext cx="4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smtClean="0">
                  <a:solidFill>
                    <a:srgbClr val="000000"/>
                  </a:solidFill>
                </a:rPr>
                <a:t>0 mrad</a:t>
              </a:r>
            </a:p>
          </p:txBody>
        </p:sp>
        <p:sp>
          <p:nvSpPr>
            <p:cNvPr id="322575" name="Text Box 15"/>
            <p:cNvSpPr txBox="1">
              <a:spLocks noChangeArrowheads="1"/>
            </p:cNvSpPr>
            <p:nvPr/>
          </p:nvSpPr>
          <p:spPr bwMode="auto">
            <a:xfrm>
              <a:off x="1475" y="2016"/>
              <a:ext cx="2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smtClean="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322576" name="Text Box 16"/>
            <p:cNvSpPr txBox="1">
              <a:spLocks noChangeArrowheads="1"/>
            </p:cNvSpPr>
            <p:nvPr/>
          </p:nvSpPr>
          <p:spPr bwMode="auto">
            <a:xfrm>
              <a:off x="1800" y="2004"/>
              <a:ext cx="2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smtClean="0">
                  <a:solidFill>
                    <a:srgbClr val="000000"/>
                  </a:solidFill>
                </a:rPr>
                <a:t>24</a:t>
              </a:r>
            </a:p>
          </p:txBody>
        </p:sp>
        <p:sp>
          <p:nvSpPr>
            <p:cNvPr id="322577" name="Text Box 17"/>
            <p:cNvSpPr txBox="1">
              <a:spLocks noChangeArrowheads="1"/>
            </p:cNvSpPr>
            <p:nvPr/>
          </p:nvSpPr>
          <p:spPr bwMode="auto">
            <a:xfrm>
              <a:off x="2167" y="1929"/>
              <a:ext cx="2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smtClean="0">
                  <a:solidFill>
                    <a:srgbClr val="000000"/>
                  </a:solidFill>
                </a:rPr>
                <a:t>36</a:t>
              </a:r>
            </a:p>
          </p:txBody>
        </p:sp>
        <p:sp>
          <p:nvSpPr>
            <p:cNvPr id="322578" name="Text Box 18"/>
            <p:cNvSpPr txBox="1">
              <a:spLocks noChangeArrowheads="1"/>
            </p:cNvSpPr>
            <p:nvPr/>
          </p:nvSpPr>
          <p:spPr bwMode="auto">
            <a:xfrm>
              <a:off x="2060" y="1965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22579" name="Text Box 19"/>
            <p:cNvSpPr txBox="1">
              <a:spLocks noChangeArrowheads="1"/>
            </p:cNvSpPr>
            <p:nvPr/>
          </p:nvSpPr>
          <p:spPr bwMode="auto">
            <a:xfrm>
              <a:off x="2060" y="1792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22580" name="Text Box 20"/>
            <p:cNvSpPr txBox="1">
              <a:spLocks noChangeArrowheads="1"/>
            </p:cNvSpPr>
            <p:nvPr/>
          </p:nvSpPr>
          <p:spPr bwMode="auto">
            <a:xfrm>
              <a:off x="2051" y="2046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0000FF"/>
                  </a:solidFill>
                </a:rPr>
                <a:t>+</a:t>
              </a:r>
            </a:p>
          </p:txBody>
        </p:sp>
        <p:sp>
          <p:nvSpPr>
            <p:cNvPr id="322581" name="Text Box 21"/>
            <p:cNvSpPr txBox="1">
              <a:spLocks noChangeArrowheads="1"/>
            </p:cNvSpPr>
            <p:nvPr/>
          </p:nvSpPr>
          <p:spPr bwMode="auto">
            <a:xfrm>
              <a:off x="2050" y="170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rgbClr val="0000FF"/>
                  </a:solidFill>
                </a:rPr>
                <a:t>+</a:t>
              </a:r>
            </a:p>
          </p:txBody>
        </p:sp>
      </p:grpSp>
      <p:sp>
        <p:nvSpPr>
          <p:cNvPr id="32258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Phase and Averaging</a:t>
            </a:r>
          </a:p>
        </p:txBody>
      </p:sp>
    </p:spTree>
    <p:extLst>
      <p:ext uri="{BB962C8B-B14F-4D97-AF65-F5344CB8AC3E}">
        <p14:creationId xmlns:p14="http://schemas.microsoft.com/office/powerpoint/2010/main" val="7628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2819400" y="2667000"/>
            <a:ext cx="685800" cy="152400"/>
            <a:chOff x="1776" y="1680"/>
            <a:chExt cx="432" cy="96"/>
          </a:xfrm>
        </p:grpSpPr>
        <p:sp>
          <p:nvSpPr>
            <p:cNvPr id="30856" name="Line 3"/>
            <p:cNvSpPr>
              <a:spLocks noChangeShapeType="1"/>
            </p:cNvSpPr>
            <p:nvPr/>
          </p:nvSpPr>
          <p:spPr bwMode="auto">
            <a:xfrm flipV="1">
              <a:off x="1776" y="1680"/>
              <a:ext cx="96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7" name="Line 4"/>
            <p:cNvSpPr>
              <a:spLocks noChangeShapeType="1"/>
            </p:cNvSpPr>
            <p:nvPr/>
          </p:nvSpPr>
          <p:spPr bwMode="auto">
            <a:xfrm>
              <a:off x="1872" y="1680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8" name="Line 5"/>
            <p:cNvSpPr>
              <a:spLocks noChangeShapeType="1"/>
            </p:cNvSpPr>
            <p:nvPr/>
          </p:nvSpPr>
          <p:spPr bwMode="auto">
            <a:xfrm flipV="1">
              <a:off x="2112" y="1680"/>
              <a:ext cx="96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142" name="Group 6"/>
          <p:cNvGrpSpPr>
            <a:grpSpLocks/>
          </p:cNvGrpSpPr>
          <p:nvPr/>
        </p:nvGrpSpPr>
        <p:grpSpPr bwMode="auto">
          <a:xfrm>
            <a:off x="2514600" y="1524000"/>
            <a:ext cx="1219200" cy="3962400"/>
            <a:chOff x="1584" y="960"/>
            <a:chExt cx="768" cy="2496"/>
          </a:xfrm>
        </p:grpSpPr>
        <p:sp>
          <p:nvSpPr>
            <p:cNvPr id="30851" name="Oval 7"/>
            <p:cNvSpPr>
              <a:spLocks noChangeArrowheads="1"/>
            </p:cNvSpPr>
            <p:nvPr/>
          </p:nvSpPr>
          <p:spPr bwMode="auto">
            <a:xfrm>
              <a:off x="1584" y="1248"/>
              <a:ext cx="768" cy="96"/>
            </a:xfrm>
            <a:prstGeom prst="ellips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2" name="Oval 8"/>
            <p:cNvSpPr>
              <a:spLocks noChangeArrowheads="1"/>
            </p:cNvSpPr>
            <p:nvPr/>
          </p:nvSpPr>
          <p:spPr bwMode="auto">
            <a:xfrm>
              <a:off x="1632" y="2071"/>
              <a:ext cx="720" cy="96"/>
            </a:xfrm>
            <a:prstGeom prst="ellips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3" name="Line 9"/>
            <p:cNvSpPr>
              <a:spLocks noChangeShapeType="1"/>
            </p:cNvSpPr>
            <p:nvPr/>
          </p:nvSpPr>
          <p:spPr bwMode="auto">
            <a:xfrm flipH="1">
              <a:off x="1776" y="960"/>
              <a:ext cx="192" cy="28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4" name="Line 10"/>
            <p:cNvSpPr>
              <a:spLocks noChangeShapeType="1"/>
            </p:cNvSpPr>
            <p:nvPr/>
          </p:nvSpPr>
          <p:spPr bwMode="auto">
            <a:xfrm>
              <a:off x="1776" y="1248"/>
              <a:ext cx="384" cy="91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5" name="Line 11"/>
            <p:cNvSpPr>
              <a:spLocks noChangeShapeType="1"/>
            </p:cNvSpPr>
            <p:nvPr/>
          </p:nvSpPr>
          <p:spPr bwMode="auto">
            <a:xfrm flipH="1">
              <a:off x="2016" y="2160"/>
              <a:ext cx="144" cy="1296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24" name="Group 12"/>
          <p:cNvGrpSpPr>
            <a:grpSpLocks/>
          </p:cNvGrpSpPr>
          <p:nvPr/>
        </p:nvGrpSpPr>
        <p:grpSpPr bwMode="auto">
          <a:xfrm>
            <a:off x="2133600" y="1447800"/>
            <a:ext cx="2133600" cy="1981200"/>
            <a:chOff x="1344" y="912"/>
            <a:chExt cx="1344" cy="1248"/>
          </a:xfrm>
        </p:grpSpPr>
        <p:sp>
          <p:nvSpPr>
            <p:cNvPr id="30833" name="Oval 13"/>
            <p:cNvSpPr>
              <a:spLocks noChangeArrowheads="1"/>
            </p:cNvSpPr>
            <p:nvPr/>
          </p:nvSpPr>
          <p:spPr bwMode="auto">
            <a:xfrm>
              <a:off x="1344" y="1248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4" name="Oval 14"/>
            <p:cNvSpPr>
              <a:spLocks noChangeArrowheads="1"/>
            </p:cNvSpPr>
            <p:nvPr/>
          </p:nvSpPr>
          <p:spPr bwMode="auto">
            <a:xfrm>
              <a:off x="1392" y="1248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5" name="Oval 15"/>
            <p:cNvSpPr>
              <a:spLocks noChangeArrowheads="1"/>
            </p:cNvSpPr>
            <p:nvPr/>
          </p:nvSpPr>
          <p:spPr bwMode="auto">
            <a:xfrm>
              <a:off x="1440" y="1248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6" name="Oval 16"/>
            <p:cNvSpPr>
              <a:spLocks noChangeArrowheads="1"/>
            </p:cNvSpPr>
            <p:nvPr/>
          </p:nvSpPr>
          <p:spPr bwMode="auto">
            <a:xfrm>
              <a:off x="2544" y="1248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7" name="Oval 17"/>
            <p:cNvSpPr>
              <a:spLocks noChangeArrowheads="1"/>
            </p:cNvSpPr>
            <p:nvPr/>
          </p:nvSpPr>
          <p:spPr bwMode="auto">
            <a:xfrm>
              <a:off x="2592" y="1248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8" name="Oval 18"/>
            <p:cNvSpPr>
              <a:spLocks noChangeArrowheads="1"/>
            </p:cNvSpPr>
            <p:nvPr/>
          </p:nvSpPr>
          <p:spPr bwMode="auto">
            <a:xfrm>
              <a:off x="2640" y="1248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9" name="Oval 19"/>
            <p:cNvSpPr>
              <a:spLocks noChangeArrowheads="1"/>
            </p:cNvSpPr>
            <p:nvPr/>
          </p:nvSpPr>
          <p:spPr bwMode="auto">
            <a:xfrm>
              <a:off x="1344" y="2064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0" name="Oval 20"/>
            <p:cNvSpPr>
              <a:spLocks noChangeArrowheads="1"/>
            </p:cNvSpPr>
            <p:nvPr/>
          </p:nvSpPr>
          <p:spPr bwMode="auto">
            <a:xfrm>
              <a:off x="1392" y="2064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1" name="Oval 21"/>
            <p:cNvSpPr>
              <a:spLocks noChangeArrowheads="1"/>
            </p:cNvSpPr>
            <p:nvPr/>
          </p:nvSpPr>
          <p:spPr bwMode="auto">
            <a:xfrm>
              <a:off x="1440" y="2064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2" name="Oval 22"/>
            <p:cNvSpPr>
              <a:spLocks noChangeArrowheads="1"/>
            </p:cNvSpPr>
            <p:nvPr/>
          </p:nvSpPr>
          <p:spPr bwMode="auto">
            <a:xfrm>
              <a:off x="2544" y="2064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3" name="Oval 23"/>
            <p:cNvSpPr>
              <a:spLocks noChangeArrowheads="1"/>
            </p:cNvSpPr>
            <p:nvPr/>
          </p:nvSpPr>
          <p:spPr bwMode="auto">
            <a:xfrm>
              <a:off x="2592" y="2064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4" name="Oval 24"/>
            <p:cNvSpPr>
              <a:spLocks noChangeArrowheads="1"/>
            </p:cNvSpPr>
            <p:nvPr/>
          </p:nvSpPr>
          <p:spPr bwMode="auto">
            <a:xfrm>
              <a:off x="2640" y="2064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5" name="Oval 25"/>
            <p:cNvSpPr>
              <a:spLocks noChangeArrowheads="1"/>
            </p:cNvSpPr>
            <p:nvPr/>
          </p:nvSpPr>
          <p:spPr bwMode="auto">
            <a:xfrm>
              <a:off x="1344" y="912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6" name="Oval 26"/>
            <p:cNvSpPr>
              <a:spLocks noChangeArrowheads="1"/>
            </p:cNvSpPr>
            <p:nvPr/>
          </p:nvSpPr>
          <p:spPr bwMode="auto">
            <a:xfrm>
              <a:off x="1392" y="912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7" name="Oval 27"/>
            <p:cNvSpPr>
              <a:spLocks noChangeArrowheads="1"/>
            </p:cNvSpPr>
            <p:nvPr/>
          </p:nvSpPr>
          <p:spPr bwMode="auto">
            <a:xfrm>
              <a:off x="1440" y="912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8" name="Oval 28"/>
            <p:cNvSpPr>
              <a:spLocks noChangeArrowheads="1"/>
            </p:cNvSpPr>
            <p:nvPr/>
          </p:nvSpPr>
          <p:spPr bwMode="auto">
            <a:xfrm>
              <a:off x="2544" y="912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9" name="Oval 29"/>
            <p:cNvSpPr>
              <a:spLocks noChangeArrowheads="1"/>
            </p:cNvSpPr>
            <p:nvPr/>
          </p:nvSpPr>
          <p:spPr bwMode="auto">
            <a:xfrm>
              <a:off x="2592" y="912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0" name="Oval 30"/>
            <p:cNvSpPr>
              <a:spLocks noChangeArrowheads="1"/>
            </p:cNvSpPr>
            <p:nvPr/>
          </p:nvSpPr>
          <p:spPr bwMode="auto">
            <a:xfrm>
              <a:off x="2640" y="912"/>
              <a:ext cx="4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9167" name="Group 31"/>
          <p:cNvGrpSpPr>
            <a:grpSpLocks/>
          </p:cNvGrpSpPr>
          <p:nvPr/>
        </p:nvGrpSpPr>
        <p:grpSpPr bwMode="auto">
          <a:xfrm>
            <a:off x="2133600" y="1447800"/>
            <a:ext cx="2133600" cy="1981200"/>
            <a:chOff x="1344" y="912"/>
            <a:chExt cx="1344" cy="1248"/>
          </a:xfrm>
        </p:grpSpPr>
        <p:sp>
          <p:nvSpPr>
            <p:cNvPr id="30815" name="Oval 32"/>
            <p:cNvSpPr>
              <a:spLocks noChangeArrowheads="1"/>
            </p:cNvSpPr>
            <p:nvPr/>
          </p:nvSpPr>
          <p:spPr bwMode="auto">
            <a:xfrm>
              <a:off x="1344" y="1248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6" name="Oval 33"/>
            <p:cNvSpPr>
              <a:spLocks noChangeArrowheads="1"/>
            </p:cNvSpPr>
            <p:nvPr/>
          </p:nvSpPr>
          <p:spPr bwMode="auto">
            <a:xfrm>
              <a:off x="1392" y="1248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7" name="Oval 34"/>
            <p:cNvSpPr>
              <a:spLocks noChangeArrowheads="1"/>
            </p:cNvSpPr>
            <p:nvPr/>
          </p:nvSpPr>
          <p:spPr bwMode="auto">
            <a:xfrm>
              <a:off x="1440" y="1248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8" name="Oval 35"/>
            <p:cNvSpPr>
              <a:spLocks noChangeArrowheads="1"/>
            </p:cNvSpPr>
            <p:nvPr/>
          </p:nvSpPr>
          <p:spPr bwMode="auto">
            <a:xfrm>
              <a:off x="2544" y="1248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9" name="Oval 36"/>
            <p:cNvSpPr>
              <a:spLocks noChangeArrowheads="1"/>
            </p:cNvSpPr>
            <p:nvPr/>
          </p:nvSpPr>
          <p:spPr bwMode="auto">
            <a:xfrm>
              <a:off x="2592" y="1248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0" name="Oval 37"/>
            <p:cNvSpPr>
              <a:spLocks noChangeArrowheads="1"/>
            </p:cNvSpPr>
            <p:nvPr/>
          </p:nvSpPr>
          <p:spPr bwMode="auto">
            <a:xfrm>
              <a:off x="2640" y="1248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1" name="Oval 38"/>
            <p:cNvSpPr>
              <a:spLocks noChangeArrowheads="1"/>
            </p:cNvSpPr>
            <p:nvPr/>
          </p:nvSpPr>
          <p:spPr bwMode="auto">
            <a:xfrm>
              <a:off x="1344" y="2064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2" name="Oval 39"/>
            <p:cNvSpPr>
              <a:spLocks noChangeArrowheads="1"/>
            </p:cNvSpPr>
            <p:nvPr/>
          </p:nvSpPr>
          <p:spPr bwMode="auto">
            <a:xfrm>
              <a:off x="1392" y="2064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" name="Oval 40"/>
            <p:cNvSpPr>
              <a:spLocks noChangeArrowheads="1"/>
            </p:cNvSpPr>
            <p:nvPr/>
          </p:nvSpPr>
          <p:spPr bwMode="auto">
            <a:xfrm>
              <a:off x="1440" y="2064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4" name="Oval 41"/>
            <p:cNvSpPr>
              <a:spLocks noChangeArrowheads="1"/>
            </p:cNvSpPr>
            <p:nvPr/>
          </p:nvSpPr>
          <p:spPr bwMode="auto">
            <a:xfrm>
              <a:off x="2544" y="2064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5" name="Oval 42"/>
            <p:cNvSpPr>
              <a:spLocks noChangeArrowheads="1"/>
            </p:cNvSpPr>
            <p:nvPr/>
          </p:nvSpPr>
          <p:spPr bwMode="auto">
            <a:xfrm>
              <a:off x="2592" y="2064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6" name="Oval 43"/>
            <p:cNvSpPr>
              <a:spLocks noChangeArrowheads="1"/>
            </p:cNvSpPr>
            <p:nvPr/>
          </p:nvSpPr>
          <p:spPr bwMode="auto">
            <a:xfrm>
              <a:off x="2640" y="2064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7" name="Oval 44"/>
            <p:cNvSpPr>
              <a:spLocks noChangeArrowheads="1"/>
            </p:cNvSpPr>
            <p:nvPr/>
          </p:nvSpPr>
          <p:spPr bwMode="auto">
            <a:xfrm>
              <a:off x="1344" y="912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8" name="Oval 45"/>
            <p:cNvSpPr>
              <a:spLocks noChangeArrowheads="1"/>
            </p:cNvSpPr>
            <p:nvPr/>
          </p:nvSpPr>
          <p:spPr bwMode="auto">
            <a:xfrm>
              <a:off x="1392" y="912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9" name="Oval 46"/>
            <p:cNvSpPr>
              <a:spLocks noChangeArrowheads="1"/>
            </p:cNvSpPr>
            <p:nvPr/>
          </p:nvSpPr>
          <p:spPr bwMode="auto">
            <a:xfrm>
              <a:off x="1440" y="912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0" name="Oval 47"/>
            <p:cNvSpPr>
              <a:spLocks noChangeArrowheads="1"/>
            </p:cNvSpPr>
            <p:nvPr/>
          </p:nvSpPr>
          <p:spPr bwMode="auto">
            <a:xfrm>
              <a:off x="2544" y="912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1" name="Oval 48"/>
            <p:cNvSpPr>
              <a:spLocks noChangeArrowheads="1"/>
            </p:cNvSpPr>
            <p:nvPr/>
          </p:nvSpPr>
          <p:spPr bwMode="auto">
            <a:xfrm>
              <a:off x="2592" y="912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2" name="Oval 49"/>
            <p:cNvSpPr>
              <a:spLocks noChangeArrowheads="1"/>
            </p:cNvSpPr>
            <p:nvPr/>
          </p:nvSpPr>
          <p:spPr bwMode="auto">
            <a:xfrm>
              <a:off x="2640" y="912"/>
              <a:ext cx="48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9186" name="Group 50"/>
          <p:cNvGrpSpPr>
            <a:grpSpLocks/>
          </p:cNvGrpSpPr>
          <p:nvPr/>
        </p:nvGrpSpPr>
        <p:grpSpPr bwMode="auto">
          <a:xfrm>
            <a:off x="2133600" y="1447800"/>
            <a:ext cx="2133600" cy="1981200"/>
            <a:chOff x="1344" y="912"/>
            <a:chExt cx="1344" cy="1248"/>
          </a:xfrm>
        </p:grpSpPr>
        <p:sp>
          <p:nvSpPr>
            <p:cNvPr id="30797" name="Oval 51"/>
            <p:cNvSpPr>
              <a:spLocks noChangeArrowheads="1"/>
            </p:cNvSpPr>
            <p:nvPr/>
          </p:nvSpPr>
          <p:spPr bwMode="auto">
            <a:xfrm>
              <a:off x="1344" y="124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8" name="Oval 52"/>
            <p:cNvSpPr>
              <a:spLocks noChangeArrowheads="1"/>
            </p:cNvSpPr>
            <p:nvPr/>
          </p:nvSpPr>
          <p:spPr bwMode="auto">
            <a:xfrm>
              <a:off x="1392" y="124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9" name="Oval 53"/>
            <p:cNvSpPr>
              <a:spLocks noChangeArrowheads="1"/>
            </p:cNvSpPr>
            <p:nvPr/>
          </p:nvSpPr>
          <p:spPr bwMode="auto">
            <a:xfrm>
              <a:off x="1440" y="124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0" name="Oval 54"/>
            <p:cNvSpPr>
              <a:spLocks noChangeArrowheads="1"/>
            </p:cNvSpPr>
            <p:nvPr/>
          </p:nvSpPr>
          <p:spPr bwMode="auto">
            <a:xfrm>
              <a:off x="2544" y="124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1" name="Oval 55"/>
            <p:cNvSpPr>
              <a:spLocks noChangeArrowheads="1"/>
            </p:cNvSpPr>
            <p:nvPr/>
          </p:nvSpPr>
          <p:spPr bwMode="auto">
            <a:xfrm>
              <a:off x="2592" y="124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2" name="Oval 56"/>
            <p:cNvSpPr>
              <a:spLocks noChangeArrowheads="1"/>
            </p:cNvSpPr>
            <p:nvPr/>
          </p:nvSpPr>
          <p:spPr bwMode="auto">
            <a:xfrm>
              <a:off x="2640" y="124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3" name="Oval 57"/>
            <p:cNvSpPr>
              <a:spLocks noChangeArrowheads="1"/>
            </p:cNvSpPr>
            <p:nvPr/>
          </p:nvSpPr>
          <p:spPr bwMode="auto">
            <a:xfrm>
              <a:off x="1344" y="2064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4" name="Oval 58"/>
            <p:cNvSpPr>
              <a:spLocks noChangeArrowheads="1"/>
            </p:cNvSpPr>
            <p:nvPr/>
          </p:nvSpPr>
          <p:spPr bwMode="auto">
            <a:xfrm>
              <a:off x="1392" y="2064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5" name="Oval 59"/>
            <p:cNvSpPr>
              <a:spLocks noChangeArrowheads="1"/>
            </p:cNvSpPr>
            <p:nvPr/>
          </p:nvSpPr>
          <p:spPr bwMode="auto">
            <a:xfrm>
              <a:off x="1440" y="2064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6" name="Oval 60"/>
            <p:cNvSpPr>
              <a:spLocks noChangeArrowheads="1"/>
            </p:cNvSpPr>
            <p:nvPr/>
          </p:nvSpPr>
          <p:spPr bwMode="auto">
            <a:xfrm>
              <a:off x="2544" y="2064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7" name="Oval 61"/>
            <p:cNvSpPr>
              <a:spLocks noChangeArrowheads="1"/>
            </p:cNvSpPr>
            <p:nvPr/>
          </p:nvSpPr>
          <p:spPr bwMode="auto">
            <a:xfrm>
              <a:off x="2592" y="2064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8" name="Oval 62"/>
            <p:cNvSpPr>
              <a:spLocks noChangeArrowheads="1"/>
            </p:cNvSpPr>
            <p:nvPr/>
          </p:nvSpPr>
          <p:spPr bwMode="auto">
            <a:xfrm>
              <a:off x="2640" y="2064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9" name="Oval 63"/>
            <p:cNvSpPr>
              <a:spLocks noChangeArrowheads="1"/>
            </p:cNvSpPr>
            <p:nvPr/>
          </p:nvSpPr>
          <p:spPr bwMode="auto">
            <a:xfrm>
              <a:off x="1344" y="91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0" name="Oval 64"/>
            <p:cNvSpPr>
              <a:spLocks noChangeArrowheads="1"/>
            </p:cNvSpPr>
            <p:nvPr/>
          </p:nvSpPr>
          <p:spPr bwMode="auto">
            <a:xfrm>
              <a:off x="1392" y="91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1" name="Oval 65"/>
            <p:cNvSpPr>
              <a:spLocks noChangeArrowheads="1"/>
            </p:cNvSpPr>
            <p:nvPr/>
          </p:nvSpPr>
          <p:spPr bwMode="auto">
            <a:xfrm>
              <a:off x="1440" y="91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2" name="Oval 66"/>
            <p:cNvSpPr>
              <a:spLocks noChangeArrowheads="1"/>
            </p:cNvSpPr>
            <p:nvPr/>
          </p:nvSpPr>
          <p:spPr bwMode="auto">
            <a:xfrm>
              <a:off x="2544" y="91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3" name="Oval 67"/>
            <p:cNvSpPr>
              <a:spLocks noChangeArrowheads="1"/>
            </p:cNvSpPr>
            <p:nvPr/>
          </p:nvSpPr>
          <p:spPr bwMode="auto">
            <a:xfrm>
              <a:off x="2592" y="91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4" name="Oval 68"/>
            <p:cNvSpPr>
              <a:spLocks noChangeArrowheads="1"/>
            </p:cNvSpPr>
            <p:nvPr/>
          </p:nvSpPr>
          <p:spPr bwMode="auto">
            <a:xfrm>
              <a:off x="2640" y="91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9205" name="Picture 69" descr="on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06" name="Picture 70" descr="04a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07" name="Picture 71" descr="05a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08" name="Picture 72" descr="06a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09" name="Picture 73" descr="07a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0" name="Picture 74" descr="08a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1" name="Picture 75" descr="09a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2" name="Picture 76" descr="10a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3" name="Picture 77" descr="11a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4" name="Picture 78" descr="12a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5" name="Picture 79" descr="13a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6" name="Picture 80" descr="14am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7" name="Picture 81" descr="15am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8" name="Picture 82" descr="00a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19" name="Picture 83" descr="01am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20" name="Picture 84" descr="02am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21" name="Picture 85" descr="03amp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22" name="Picture 86" descr="gito_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63706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223" name="Line 87"/>
          <p:cNvSpPr>
            <a:spLocks noChangeShapeType="1"/>
          </p:cNvSpPr>
          <p:nvPr/>
        </p:nvSpPr>
        <p:spPr bwMode="auto">
          <a:xfrm>
            <a:off x="3124200" y="1524000"/>
            <a:ext cx="76200" cy="396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Line 88"/>
          <p:cNvSpPr>
            <a:spLocks noChangeShapeType="1"/>
          </p:cNvSpPr>
          <p:nvPr/>
        </p:nvSpPr>
        <p:spPr bwMode="auto">
          <a:xfrm>
            <a:off x="3200400" y="685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7" name="Line 89"/>
          <p:cNvSpPr>
            <a:spLocks noChangeShapeType="1"/>
          </p:cNvSpPr>
          <p:nvPr/>
        </p:nvSpPr>
        <p:spPr bwMode="auto">
          <a:xfrm>
            <a:off x="3124200" y="685800"/>
            <a:ext cx="0" cy="838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9226" name="Group 90"/>
          <p:cNvGrpSpPr>
            <a:grpSpLocks/>
          </p:cNvGrpSpPr>
          <p:nvPr/>
        </p:nvGrpSpPr>
        <p:grpSpPr bwMode="auto">
          <a:xfrm>
            <a:off x="3048000" y="1524000"/>
            <a:ext cx="228600" cy="3962400"/>
            <a:chOff x="1920" y="960"/>
            <a:chExt cx="144" cy="2496"/>
          </a:xfrm>
        </p:grpSpPr>
        <p:sp>
          <p:nvSpPr>
            <p:cNvPr id="30794" name="Line 91"/>
            <p:cNvSpPr>
              <a:spLocks noChangeShapeType="1"/>
            </p:cNvSpPr>
            <p:nvPr/>
          </p:nvSpPr>
          <p:spPr bwMode="auto">
            <a:xfrm>
              <a:off x="1968" y="960"/>
              <a:ext cx="96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5" name="Line 92"/>
            <p:cNvSpPr>
              <a:spLocks noChangeShapeType="1"/>
            </p:cNvSpPr>
            <p:nvPr/>
          </p:nvSpPr>
          <p:spPr bwMode="auto">
            <a:xfrm flipH="1">
              <a:off x="1920" y="1296"/>
              <a:ext cx="144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6" name="Line 93"/>
            <p:cNvSpPr>
              <a:spLocks noChangeShapeType="1"/>
            </p:cNvSpPr>
            <p:nvPr/>
          </p:nvSpPr>
          <p:spPr bwMode="auto">
            <a:xfrm>
              <a:off x="1920" y="2112"/>
              <a:ext cx="96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30" name="Group 94"/>
          <p:cNvGrpSpPr>
            <a:grpSpLocks/>
          </p:cNvGrpSpPr>
          <p:nvPr/>
        </p:nvGrpSpPr>
        <p:grpSpPr bwMode="auto">
          <a:xfrm>
            <a:off x="2895600" y="1524000"/>
            <a:ext cx="533400" cy="3962400"/>
            <a:chOff x="1824" y="960"/>
            <a:chExt cx="336" cy="2496"/>
          </a:xfrm>
        </p:grpSpPr>
        <p:sp>
          <p:nvSpPr>
            <p:cNvPr id="30791" name="Line 95"/>
            <p:cNvSpPr>
              <a:spLocks noChangeShapeType="1"/>
            </p:cNvSpPr>
            <p:nvPr/>
          </p:nvSpPr>
          <p:spPr bwMode="auto">
            <a:xfrm>
              <a:off x="1968" y="960"/>
              <a:ext cx="192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2" name="Line 96"/>
            <p:cNvSpPr>
              <a:spLocks noChangeShapeType="1"/>
            </p:cNvSpPr>
            <p:nvPr/>
          </p:nvSpPr>
          <p:spPr bwMode="auto">
            <a:xfrm flipH="1">
              <a:off x="1824" y="1296"/>
              <a:ext cx="336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3" name="Line 97"/>
            <p:cNvSpPr>
              <a:spLocks noChangeShapeType="1"/>
            </p:cNvSpPr>
            <p:nvPr/>
          </p:nvSpPr>
          <p:spPr bwMode="auto">
            <a:xfrm>
              <a:off x="1824" y="2112"/>
              <a:ext cx="192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34" name="Group 98"/>
          <p:cNvGrpSpPr>
            <a:grpSpLocks/>
          </p:cNvGrpSpPr>
          <p:nvPr/>
        </p:nvGrpSpPr>
        <p:grpSpPr bwMode="auto">
          <a:xfrm>
            <a:off x="2743200" y="1524000"/>
            <a:ext cx="838200" cy="3962400"/>
            <a:chOff x="1728" y="960"/>
            <a:chExt cx="528" cy="2496"/>
          </a:xfrm>
        </p:grpSpPr>
        <p:sp>
          <p:nvSpPr>
            <p:cNvPr id="30788" name="Line 99"/>
            <p:cNvSpPr>
              <a:spLocks noChangeShapeType="1"/>
            </p:cNvSpPr>
            <p:nvPr/>
          </p:nvSpPr>
          <p:spPr bwMode="auto">
            <a:xfrm>
              <a:off x="1968" y="960"/>
              <a:ext cx="288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9" name="Line 100"/>
            <p:cNvSpPr>
              <a:spLocks noChangeShapeType="1"/>
            </p:cNvSpPr>
            <p:nvPr/>
          </p:nvSpPr>
          <p:spPr bwMode="auto">
            <a:xfrm flipH="1">
              <a:off x="1728" y="1296"/>
              <a:ext cx="528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0" name="Line 101"/>
            <p:cNvSpPr>
              <a:spLocks noChangeShapeType="1"/>
            </p:cNvSpPr>
            <p:nvPr/>
          </p:nvSpPr>
          <p:spPr bwMode="auto">
            <a:xfrm>
              <a:off x="1728" y="2112"/>
              <a:ext cx="288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38" name="Group 102"/>
          <p:cNvGrpSpPr>
            <a:grpSpLocks/>
          </p:cNvGrpSpPr>
          <p:nvPr/>
        </p:nvGrpSpPr>
        <p:grpSpPr bwMode="auto">
          <a:xfrm>
            <a:off x="2590800" y="1524000"/>
            <a:ext cx="1143000" cy="3962400"/>
            <a:chOff x="1632" y="960"/>
            <a:chExt cx="720" cy="2496"/>
          </a:xfrm>
        </p:grpSpPr>
        <p:sp>
          <p:nvSpPr>
            <p:cNvPr id="30785" name="Line 103"/>
            <p:cNvSpPr>
              <a:spLocks noChangeShapeType="1"/>
            </p:cNvSpPr>
            <p:nvPr/>
          </p:nvSpPr>
          <p:spPr bwMode="auto">
            <a:xfrm>
              <a:off x="1968" y="960"/>
              <a:ext cx="384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6" name="Line 104"/>
            <p:cNvSpPr>
              <a:spLocks noChangeShapeType="1"/>
            </p:cNvSpPr>
            <p:nvPr/>
          </p:nvSpPr>
          <p:spPr bwMode="auto">
            <a:xfrm flipH="1">
              <a:off x="1632" y="1296"/>
              <a:ext cx="720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7" name="Line 105"/>
            <p:cNvSpPr>
              <a:spLocks noChangeShapeType="1"/>
            </p:cNvSpPr>
            <p:nvPr/>
          </p:nvSpPr>
          <p:spPr bwMode="auto">
            <a:xfrm>
              <a:off x="1632" y="2112"/>
              <a:ext cx="384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42" name="Group 106"/>
          <p:cNvGrpSpPr>
            <a:grpSpLocks/>
          </p:cNvGrpSpPr>
          <p:nvPr/>
        </p:nvGrpSpPr>
        <p:grpSpPr bwMode="auto">
          <a:xfrm>
            <a:off x="2971800" y="1524000"/>
            <a:ext cx="304800" cy="3962400"/>
            <a:chOff x="1872" y="960"/>
            <a:chExt cx="192" cy="2496"/>
          </a:xfrm>
        </p:grpSpPr>
        <p:sp>
          <p:nvSpPr>
            <p:cNvPr id="30782" name="Line 107"/>
            <p:cNvSpPr>
              <a:spLocks noChangeShapeType="1"/>
            </p:cNvSpPr>
            <p:nvPr/>
          </p:nvSpPr>
          <p:spPr bwMode="auto">
            <a:xfrm flipH="1">
              <a:off x="2016" y="2112"/>
              <a:ext cx="48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3" name="Line 108"/>
            <p:cNvSpPr>
              <a:spLocks noChangeShapeType="1"/>
            </p:cNvSpPr>
            <p:nvPr/>
          </p:nvSpPr>
          <p:spPr bwMode="auto">
            <a:xfrm>
              <a:off x="1872" y="1296"/>
              <a:ext cx="192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4" name="Line 109"/>
            <p:cNvSpPr>
              <a:spLocks noChangeShapeType="1"/>
            </p:cNvSpPr>
            <p:nvPr/>
          </p:nvSpPr>
          <p:spPr bwMode="auto">
            <a:xfrm flipH="1">
              <a:off x="1872" y="960"/>
              <a:ext cx="96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46" name="Group 110"/>
          <p:cNvGrpSpPr>
            <a:grpSpLocks/>
          </p:cNvGrpSpPr>
          <p:nvPr/>
        </p:nvGrpSpPr>
        <p:grpSpPr bwMode="auto">
          <a:xfrm>
            <a:off x="2819400" y="1524000"/>
            <a:ext cx="609600" cy="3962400"/>
            <a:chOff x="1776" y="960"/>
            <a:chExt cx="384" cy="2496"/>
          </a:xfrm>
        </p:grpSpPr>
        <p:sp>
          <p:nvSpPr>
            <p:cNvPr id="30779" name="Line 111"/>
            <p:cNvSpPr>
              <a:spLocks noChangeShapeType="1"/>
            </p:cNvSpPr>
            <p:nvPr/>
          </p:nvSpPr>
          <p:spPr bwMode="auto">
            <a:xfrm>
              <a:off x="1776" y="1296"/>
              <a:ext cx="384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0" name="Line 112"/>
            <p:cNvSpPr>
              <a:spLocks noChangeShapeType="1"/>
            </p:cNvSpPr>
            <p:nvPr/>
          </p:nvSpPr>
          <p:spPr bwMode="auto">
            <a:xfrm flipH="1">
              <a:off x="1776" y="960"/>
              <a:ext cx="192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1" name="Line 113"/>
            <p:cNvSpPr>
              <a:spLocks noChangeShapeType="1"/>
            </p:cNvSpPr>
            <p:nvPr/>
          </p:nvSpPr>
          <p:spPr bwMode="auto">
            <a:xfrm flipH="1">
              <a:off x="2016" y="2112"/>
              <a:ext cx="144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50" name="Group 114"/>
          <p:cNvGrpSpPr>
            <a:grpSpLocks/>
          </p:cNvGrpSpPr>
          <p:nvPr/>
        </p:nvGrpSpPr>
        <p:grpSpPr bwMode="auto">
          <a:xfrm>
            <a:off x="2667000" y="1524000"/>
            <a:ext cx="914400" cy="3962400"/>
            <a:chOff x="1680" y="960"/>
            <a:chExt cx="576" cy="2496"/>
          </a:xfrm>
        </p:grpSpPr>
        <p:sp>
          <p:nvSpPr>
            <p:cNvPr id="30776" name="Line 115"/>
            <p:cNvSpPr>
              <a:spLocks noChangeShapeType="1"/>
            </p:cNvSpPr>
            <p:nvPr/>
          </p:nvSpPr>
          <p:spPr bwMode="auto">
            <a:xfrm>
              <a:off x="1680" y="1296"/>
              <a:ext cx="576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77" name="Line 116"/>
            <p:cNvSpPr>
              <a:spLocks noChangeShapeType="1"/>
            </p:cNvSpPr>
            <p:nvPr/>
          </p:nvSpPr>
          <p:spPr bwMode="auto">
            <a:xfrm flipH="1">
              <a:off x="1680" y="960"/>
              <a:ext cx="288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78" name="Line 117"/>
            <p:cNvSpPr>
              <a:spLocks noChangeShapeType="1"/>
            </p:cNvSpPr>
            <p:nvPr/>
          </p:nvSpPr>
          <p:spPr bwMode="auto">
            <a:xfrm flipH="1">
              <a:off x="2016" y="2112"/>
              <a:ext cx="240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54" name="Group 118"/>
          <p:cNvGrpSpPr>
            <a:grpSpLocks/>
          </p:cNvGrpSpPr>
          <p:nvPr/>
        </p:nvGrpSpPr>
        <p:grpSpPr bwMode="auto">
          <a:xfrm>
            <a:off x="2514600" y="1524000"/>
            <a:ext cx="1219200" cy="3962400"/>
            <a:chOff x="1584" y="960"/>
            <a:chExt cx="768" cy="2496"/>
          </a:xfrm>
        </p:grpSpPr>
        <p:sp>
          <p:nvSpPr>
            <p:cNvPr id="30773" name="Line 119"/>
            <p:cNvSpPr>
              <a:spLocks noChangeShapeType="1"/>
            </p:cNvSpPr>
            <p:nvPr/>
          </p:nvSpPr>
          <p:spPr bwMode="auto">
            <a:xfrm>
              <a:off x="1584" y="1296"/>
              <a:ext cx="768" cy="81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74" name="Line 120"/>
            <p:cNvSpPr>
              <a:spLocks noChangeShapeType="1"/>
            </p:cNvSpPr>
            <p:nvPr/>
          </p:nvSpPr>
          <p:spPr bwMode="auto">
            <a:xfrm flipH="1">
              <a:off x="1584" y="960"/>
              <a:ext cx="384" cy="3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75" name="Line 121"/>
            <p:cNvSpPr>
              <a:spLocks noChangeShapeType="1"/>
            </p:cNvSpPr>
            <p:nvPr/>
          </p:nvSpPr>
          <p:spPr bwMode="auto">
            <a:xfrm flipH="1">
              <a:off x="2016" y="2112"/>
              <a:ext cx="336" cy="13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258" name="Group 122"/>
          <p:cNvGrpSpPr>
            <a:grpSpLocks/>
          </p:cNvGrpSpPr>
          <p:nvPr/>
        </p:nvGrpSpPr>
        <p:grpSpPr bwMode="auto">
          <a:xfrm>
            <a:off x="152400" y="1633538"/>
            <a:ext cx="1600200" cy="1860550"/>
            <a:chOff x="96" y="1008"/>
            <a:chExt cx="1008" cy="1172"/>
          </a:xfrm>
        </p:grpSpPr>
        <p:sp>
          <p:nvSpPr>
            <p:cNvPr id="30771" name="Text Box 123"/>
            <p:cNvSpPr txBox="1">
              <a:spLocks noChangeArrowheads="1"/>
            </p:cNvSpPr>
            <p:nvPr/>
          </p:nvSpPr>
          <p:spPr bwMode="auto">
            <a:xfrm>
              <a:off x="96" y="1008"/>
              <a:ext cx="10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600"/>
                <a:t>Scan</a:t>
              </a:r>
            </a:p>
          </p:txBody>
        </p:sp>
        <p:sp>
          <p:nvSpPr>
            <p:cNvPr id="30772" name="Text Box 124"/>
            <p:cNvSpPr txBox="1">
              <a:spLocks noChangeArrowheads="1"/>
            </p:cNvSpPr>
            <p:nvPr/>
          </p:nvSpPr>
          <p:spPr bwMode="auto">
            <a:xfrm>
              <a:off x="96" y="1968"/>
              <a:ext cx="10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600"/>
                <a:t>De-scan</a:t>
              </a:r>
            </a:p>
          </p:txBody>
        </p:sp>
      </p:grpSp>
      <p:sp>
        <p:nvSpPr>
          <p:cNvPr id="30757" name="Text Box 125"/>
          <p:cNvSpPr txBox="1">
            <a:spLocks noChangeArrowheads="1"/>
          </p:cNvSpPr>
          <p:nvPr/>
        </p:nvSpPr>
        <p:spPr bwMode="auto">
          <a:xfrm>
            <a:off x="152400" y="25146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/>
              <a:t>Specimen</a:t>
            </a:r>
          </a:p>
        </p:txBody>
      </p:sp>
      <p:sp>
        <p:nvSpPr>
          <p:cNvPr id="219262" name="Text Box 126"/>
          <p:cNvSpPr txBox="1">
            <a:spLocks noChangeArrowheads="1"/>
          </p:cNvSpPr>
          <p:nvPr/>
        </p:nvSpPr>
        <p:spPr bwMode="auto">
          <a:xfrm>
            <a:off x="6096000" y="5715000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Conventional Diffraction Pattern</a:t>
            </a:r>
          </a:p>
        </p:txBody>
      </p:sp>
      <p:sp>
        <p:nvSpPr>
          <p:cNvPr id="219263" name="Text Box 127"/>
          <p:cNvSpPr txBox="1">
            <a:spLocks noChangeArrowheads="1"/>
          </p:cNvSpPr>
          <p:nvPr/>
        </p:nvSpPr>
        <p:spPr bwMode="auto">
          <a:xfrm>
            <a:off x="6324600" y="58674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Precession…</a:t>
            </a:r>
          </a:p>
        </p:txBody>
      </p:sp>
      <p:sp>
        <p:nvSpPr>
          <p:cNvPr id="219264" name="Text Box 128"/>
          <p:cNvSpPr txBox="1">
            <a:spLocks noChangeArrowheads="1"/>
          </p:cNvSpPr>
          <p:nvPr/>
        </p:nvSpPr>
        <p:spPr bwMode="auto">
          <a:xfrm>
            <a:off x="6248400" y="5715000"/>
            <a:ext cx="2514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Precession Diffraction Pattern</a:t>
            </a:r>
          </a:p>
        </p:txBody>
      </p:sp>
      <p:sp>
        <p:nvSpPr>
          <p:cNvPr id="30761" name="Text Box 129"/>
          <p:cNvSpPr txBox="1">
            <a:spLocks noChangeArrowheads="1"/>
          </p:cNvSpPr>
          <p:nvPr/>
        </p:nvSpPr>
        <p:spPr bwMode="auto">
          <a:xfrm>
            <a:off x="6096000" y="3352800"/>
            <a:ext cx="2819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(Ga,In)</a:t>
            </a:r>
            <a:r>
              <a:rPr lang="en-US" baseline="-25000"/>
              <a:t>2</a:t>
            </a:r>
            <a:r>
              <a:rPr lang="en-US"/>
              <a:t>SnO</a:t>
            </a:r>
            <a:r>
              <a:rPr lang="en-US" baseline="-25000"/>
              <a:t>5</a:t>
            </a:r>
            <a:r>
              <a:rPr lang="en-US" i="1"/>
              <a:t> </a:t>
            </a:r>
            <a:r>
              <a:rPr lang="en-US"/>
              <a:t>Intensities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/>
              <a:t>412Å crystal thickness</a:t>
            </a:r>
          </a:p>
        </p:txBody>
      </p:sp>
      <p:grpSp>
        <p:nvGrpSpPr>
          <p:cNvPr id="30762" name="Group 130"/>
          <p:cNvGrpSpPr>
            <a:grpSpLocks/>
          </p:cNvGrpSpPr>
          <p:nvPr/>
        </p:nvGrpSpPr>
        <p:grpSpPr bwMode="auto">
          <a:xfrm>
            <a:off x="5867400" y="0"/>
            <a:ext cx="3276600" cy="3262313"/>
            <a:chOff x="3696" y="0"/>
            <a:chExt cx="2064" cy="2055"/>
          </a:xfrm>
        </p:grpSpPr>
        <p:pic>
          <p:nvPicPr>
            <p:cNvPr id="30769" name="Picture 131" descr="onzone_int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0"/>
              <a:ext cx="2050" cy="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0" name="Text Box 132"/>
            <p:cNvSpPr txBox="1">
              <a:spLocks noChangeArrowheads="1"/>
            </p:cNvSpPr>
            <p:nvPr/>
          </p:nvSpPr>
          <p:spPr bwMode="auto">
            <a:xfrm>
              <a:off x="3696" y="1824"/>
              <a:ext cx="14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Non-precessed</a:t>
              </a:r>
            </a:p>
          </p:txBody>
        </p:sp>
      </p:grpSp>
      <p:sp>
        <p:nvSpPr>
          <p:cNvPr id="219269" name="Rectangle 133"/>
          <p:cNvSpPr>
            <a:spLocks noChangeArrowheads="1"/>
          </p:cNvSpPr>
          <p:nvPr/>
        </p:nvSpPr>
        <p:spPr bwMode="auto">
          <a:xfrm>
            <a:off x="5867400" y="0"/>
            <a:ext cx="3276600" cy="3263900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9270" name="Group 134"/>
          <p:cNvGrpSpPr>
            <a:grpSpLocks/>
          </p:cNvGrpSpPr>
          <p:nvPr/>
        </p:nvGrpSpPr>
        <p:grpSpPr bwMode="auto">
          <a:xfrm>
            <a:off x="5867400" y="0"/>
            <a:ext cx="3276600" cy="3262313"/>
            <a:chOff x="3696" y="0"/>
            <a:chExt cx="2064" cy="2055"/>
          </a:xfrm>
        </p:grpSpPr>
        <p:pic>
          <p:nvPicPr>
            <p:cNvPr id="30767" name="Picture 135" descr="gito_2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0"/>
              <a:ext cx="2050" cy="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8" name="Text Box 136"/>
            <p:cNvSpPr txBox="1">
              <a:spLocks noChangeArrowheads="1"/>
            </p:cNvSpPr>
            <p:nvPr/>
          </p:nvSpPr>
          <p:spPr bwMode="auto">
            <a:xfrm>
              <a:off x="3696" y="1824"/>
              <a:ext cx="14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Precessed</a:t>
              </a:r>
            </a:p>
          </p:txBody>
        </p:sp>
      </p:grpSp>
      <p:sp>
        <p:nvSpPr>
          <p:cNvPr id="30765" name="Text Box 137"/>
          <p:cNvSpPr txBox="1">
            <a:spLocks noChangeArrowheads="1"/>
          </p:cNvSpPr>
          <p:nvPr/>
        </p:nvSpPr>
        <p:spPr bwMode="auto">
          <a:xfrm>
            <a:off x="0" y="64611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(Diffracted amplitudes)</a:t>
            </a:r>
          </a:p>
        </p:txBody>
      </p:sp>
      <p:sp>
        <p:nvSpPr>
          <p:cNvPr id="30766" name="Line 138"/>
          <p:cNvSpPr>
            <a:spLocks noChangeShapeType="1"/>
          </p:cNvSpPr>
          <p:nvPr/>
        </p:nvSpPr>
        <p:spPr bwMode="auto">
          <a:xfrm>
            <a:off x="2819400" y="28194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19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19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23" grpId="0" animBg="1"/>
      <p:bldP spid="219223" grpId="1" animBg="1"/>
      <p:bldP spid="219223" grpId="2" animBg="1"/>
      <p:bldP spid="219223" grpId="3" animBg="1"/>
      <p:bldP spid="219223" grpId="4" animBg="1"/>
      <p:bldP spid="219262" grpId="0"/>
      <p:bldP spid="219263" grpId="0"/>
      <p:bldP spid="219263" grpId="1"/>
      <p:bldP spid="219264" grpId="0"/>
      <p:bldP spid="21926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610" name="Object 2"/>
          <p:cNvGraphicFramePr>
            <a:graphicFrameLocks noChangeAspect="1"/>
          </p:cNvGraphicFramePr>
          <p:nvPr/>
        </p:nvGraphicFramePr>
        <p:xfrm>
          <a:off x="188913" y="1892300"/>
          <a:ext cx="4529137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4" name="SPW 8.0 Graph" r:id="rId4" imgW="4528800" imgH="4615560" progId="SigmaPlotGraphicObject.7">
                  <p:embed/>
                </p:oleObj>
              </mc:Choice>
              <mc:Fallback>
                <p:oleObj name="SPW 8.0 Graph" r:id="rId4" imgW="4528800" imgH="461556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1892300"/>
                        <a:ext cx="4529137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4613" name="Object 5"/>
          <p:cNvGraphicFramePr>
            <a:graphicFrameLocks noChangeAspect="1"/>
          </p:cNvGraphicFramePr>
          <p:nvPr/>
        </p:nvGraphicFramePr>
        <p:xfrm>
          <a:off x="4643438" y="1995488"/>
          <a:ext cx="4492625" cy="451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SPW 8.0 Graph" r:id="rId6" imgW="4492440" imgH="4518720" progId="SigmaPlotGraphicObject.7">
                  <p:embed/>
                </p:oleObj>
              </mc:Choice>
              <mc:Fallback>
                <p:oleObj name="SPW 8.0 Graph" r:id="rId6" imgW="4492440" imgH="45187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995488"/>
                        <a:ext cx="4492625" cy="451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614" name="Text Box 6"/>
          <p:cNvSpPr txBox="1">
            <a:spLocks noChangeArrowheads="1"/>
          </p:cNvSpPr>
          <p:nvPr/>
        </p:nvSpPr>
        <p:spPr bwMode="auto">
          <a:xfrm>
            <a:off x="7366000" y="2693988"/>
            <a:ext cx="106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smtClean="0">
                <a:solidFill>
                  <a:srgbClr val="000000"/>
                </a:solidFill>
              </a:rPr>
              <a:t>single setting</a:t>
            </a:r>
          </a:p>
        </p:txBody>
      </p:sp>
      <p:sp>
        <p:nvSpPr>
          <p:cNvPr id="324615" name="Text Box 7"/>
          <p:cNvSpPr txBox="1">
            <a:spLocks noChangeArrowheads="1"/>
          </p:cNvSpPr>
          <p:nvPr/>
        </p:nvSpPr>
        <p:spPr bwMode="auto">
          <a:xfrm>
            <a:off x="7651750" y="325913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smtClean="0">
                <a:solidFill>
                  <a:srgbClr val="000000"/>
                </a:solidFill>
              </a:rPr>
              <a:t>3 settings, 0.35º interval</a:t>
            </a:r>
          </a:p>
        </p:txBody>
      </p:sp>
      <p:sp>
        <p:nvSpPr>
          <p:cNvPr id="324616" name="Text Box 8"/>
          <p:cNvSpPr txBox="1">
            <a:spLocks noChangeArrowheads="1"/>
          </p:cNvSpPr>
          <p:nvPr/>
        </p:nvSpPr>
        <p:spPr bwMode="auto">
          <a:xfrm>
            <a:off x="6396038" y="3832225"/>
            <a:ext cx="118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smtClean="0">
                <a:solidFill>
                  <a:srgbClr val="000000"/>
                </a:solidFill>
              </a:rPr>
              <a:t>5 settings, 0.35º interval</a:t>
            </a:r>
          </a:p>
        </p:txBody>
      </p:sp>
      <p:sp>
        <p:nvSpPr>
          <p:cNvPr id="324617" name="Text Box 9"/>
          <p:cNvSpPr txBox="1">
            <a:spLocks noChangeArrowheads="1"/>
          </p:cNvSpPr>
          <p:nvPr/>
        </p:nvSpPr>
        <p:spPr bwMode="auto">
          <a:xfrm>
            <a:off x="5756275" y="5041900"/>
            <a:ext cx="1182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 smtClean="0">
                <a:solidFill>
                  <a:srgbClr val="000000"/>
                </a:solidFill>
              </a:rPr>
              <a:t>21 settings, 1</a:t>
            </a:r>
            <a:r>
              <a:rPr lang="en-US" altLang="en-US" sz="1200" b="1" smtClean="0">
                <a:solidFill>
                  <a:srgbClr val="000000"/>
                </a:solidFill>
                <a:cs typeface="Arial" panose="020B0604020202020204" pitchFamily="34" charset="0"/>
              </a:rPr>
              <a:t>º</a:t>
            </a:r>
            <a:r>
              <a:rPr lang="en-US" altLang="en-US" sz="1200" b="1" smtClean="0">
                <a:solidFill>
                  <a:srgbClr val="000000"/>
                </a:solidFill>
              </a:rPr>
              <a:t> interval </a:t>
            </a:r>
            <a:r>
              <a:rPr lang="en-US" altLang="en-US" sz="1200" b="1" smtClean="0">
                <a:solidFill>
                  <a:srgbClr val="FF3300"/>
                </a:solidFill>
              </a:rPr>
              <a:t>(approaching precession)</a:t>
            </a:r>
          </a:p>
        </p:txBody>
      </p:sp>
      <p:sp>
        <p:nvSpPr>
          <p:cNvPr id="324618" name="Line 10"/>
          <p:cNvSpPr>
            <a:spLocks noChangeShapeType="1"/>
          </p:cNvSpPr>
          <p:nvPr/>
        </p:nvSpPr>
        <p:spPr bwMode="auto">
          <a:xfrm flipV="1">
            <a:off x="6740525" y="5065713"/>
            <a:ext cx="323850" cy="315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baseline="30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461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Phase independence when averaged</a:t>
            </a:r>
          </a:p>
        </p:txBody>
      </p:sp>
      <p:sp>
        <p:nvSpPr>
          <p:cNvPr id="324620" name="Text Box 12"/>
          <p:cNvSpPr txBox="1">
            <a:spLocks noChangeArrowheads="1"/>
          </p:cNvSpPr>
          <p:nvPr/>
        </p:nvSpPr>
        <p:spPr bwMode="auto">
          <a:xfrm>
            <a:off x="5543550" y="6472238"/>
            <a:ext cx="403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t>Sinkler &amp; Marks, 2009</a:t>
            </a:r>
          </a:p>
        </p:txBody>
      </p:sp>
    </p:spTree>
    <p:extLst>
      <p:ext uri="{BB962C8B-B14F-4D97-AF65-F5344CB8AC3E}">
        <p14:creationId xmlns:p14="http://schemas.microsoft.com/office/powerpoint/2010/main" val="13542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does it work?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If the experimental Patterson Map is similar to the Bragg’s Law Patterson Map, the structure is solvable – Doug Dorset</a:t>
            </a:r>
          </a:p>
          <a:p>
            <a:r>
              <a:rPr lang="en-US" altLang="en-US"/>
              <a:t>If the deviations from Bragg’s Law are statistical and “small enough” the structure is solvable – LDM</a:t>
            </a:r>
          </a:p>
        </p:txBody>
      </p:sp>
    </p:spTree>
    <p:extLst>
      <p:ext uri="{BB962C8B-B14F-4D97-AF65-F5344CB8AC3E}">
        <p14:creationId xmlns:p14="http://schemas.microsoft.com/office/powerpoint/2010/main" val="774584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Why is works - Intensity mapping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Iff I</a:t>
            </a:r>
            <a:r>
              <a:rPr lang="en-US" altLang="en-US" baseline="-25000"/>
              <a:t>obs</a:t>
            </a:r>
            <a:r>
              <a:rPr lang="en-US" altLang="en-US"/>
              <a:t>(k</a:t>
            </a:r>
            <a:r>
              <a:rPr lang="en-US" altLang="en-US" baseline="-25000"/>
              <a:t>1</a:t>
            </a:r>
            <a:r>
              <a:rPr lang="en-US" altLang="en-US"/>
              <a:t>)&gt;I</a:t>
            </a:r>
            <a:r>
              <a:rPr lang="en-US" altLang="en-US" baseline="-25000"/>
              <a:t>obs</a:t>
            </a:r>
            <a:r>
              <a:rPr lang="en-US" altLang="en-US"/>
              <a:t>(k</a:t>
            </a:r>
            <a:r>
              <a:rPr lang="en-US" altLang="en-US" baseline="-25000"/>
              <a:t>2</a:t>
            </a:r>
            <a:r>
              <a:rPr lang="en-US" altLang="en-US"/>
              <a:t>) when F</a:t>
            </a:r>
            <a:r>
              <a:rPr lang="en-US" altLang="en-US" baseline="-25000"/>
              <a:t>kin</a:t>
            </a:r>
            <a:r>
              <a:rPr lang="en-US" altLang="en-US"/>
              <a:t>(k</a:t>
            </a:r>
            <a:r>
              <a:rPr lang="en-US" altLang="en-US" baseline="-25000"/>
              <a:t>1</a:t>
            </a:r>
            <a:r>
              <a:rPr lang="en-US" altLang="en-US"/>
              <a:t>) &gt; F</a:t>
            </a:r>
            <a:r>
              <a:rPr lang="en-US" altLang="en-US" baseline="-25000"/>
              <a:t>kin</a:t>
            </a:r>
            <a:r>
              <a:rPr lang="en-US" altLang="en-US"/>
              <a:t>(k</a:t>
            </a:r>
            <a:r>
              <a:rPr lang="en-US" altLang="en-US" baseline="-25000"/>
              <a:t>2</a:t>
            </a:r>
            <a:r>
              <a:rPr lang="en-US" altLang="en-US"/>
              <a:t>)</a:t>
            </a:r>
          </a:p>
          <a:p>
            <a:pPr lvl="1"/>
            <a:r>
              <a:rPr lang="en-US" altLang="en-US"/>
              <a:t>Structure should be invertible (symbolic logic, triplets, flipping…)</a:t>
            </a:r>
          </a:p>
        </p:txBody>
      </p:sp>
      <p:graphicFrame>
        <p:nvGraphicFramePr>
          <p:cNvPr id="461828" name="Object 4"/>
          <p:cNvGraphicFramePr>
            <a:graphicFrameLocks noChangeAspect="1"/>
          </p:cNvGraphicFramePr>
          <p:nvPr/>
        </p:nvGraphicFramePr>
        <p:xfrm>
          <a:off x="1465263" y="3579813"/>
          <a:ext cx="6126162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Chart" r:id="rId4" imgW="4276649" imgH="2200351" progId="Excel.Chart.8">
                  <p:embed/>
                </p:oleObj>
              </mc:Choice>
              <mc:Fallback>
                <p:oleObj name="Chart" r:id="rId4" imgW="4276649" imgH="22003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38" t="4155" r="2138" b="4155"/>
                      <a:stretch>
                        <a:fillRect/>
                      </a:stretch>
                    </p:blipFill>
                    <p:spPr bwMode="auto">
                      <a:xfrm>
                        <a:off x="1465263" y="3579813"/>
                        <a:ext cx="6126162" cy="314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948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Suggested PED flowchart</a:t>
            </a:r>
          </a:p>
        </p:txBody>
      </p:sp>
      <p:pic>
        <p:nvPicPr>
          <p:cNvPr id="280579" name="Picture 3" descr="corr_flow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" y="1314450"/>
            <a:ext cx="7239000" cy="543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2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Preprocess?</a:t>
            </a:r>
            <a:endParaRPr lang="en-US" altLang="en-US" sz="2900"/>
          </a:p>
        </p:txBody>
      </p:sp>
      <p:pic>
        <p:nvPicPr>
          <p:cNvPr id="377859" name="Picture 3" descr="DP's merged ints (flattened)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52600"/>
            <a:ext cx="8610600" cy="4305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762000" y="60960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aseline="0">
                <a:latin typeface="Arial" panose="020B0604020202020204" pitchFamily="34" charset="0"/>
              </a:rPr>
              <a:t>Kinematical (reference)</a:t>
            </a:r>
          </a:p>
        </p:txBody>
      </p:sp>
      <p:sp>
        <p:nvSpPr>
          <p:cNvPr id="377863" name="Text Box 7"/>
          <p:cNvSpPr txBox="1">
            <a:spLocks noChangeArrowheads="1"/>
          </p:cNvSpPr>
          <p:nvPr/>
        </p:nvSpPr>
        <p:spPr bwMode="auto">
          <a:xfrm>
            <a:off x="5724525" y="1900238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aseline="0">
                <a:solidFill>
                  <a:schemeClr val="bg1"/>
                </a:solidFill>
              </a:rPr>
              <a:t>“Good” Region</a:t>
            </a:r>
          </a:p>
        </p:txBody>
      </p:sp>
      <p:sp>
        <p:nvSpPr>
          <p:cNvPr id="377864" name="Oval 8"/>
          <p:cNvSpPr>
            <a:spLocks noChangeArrowheads="1"/>
          </p:cNvSpPr>
          <p:nvPr/>
        </p:nvSpPr>
        <p:spPr bwMode="auto">
          <a:xfrm>
            <a:off x="4429125" y="1600200"/>
            <a:ext cx="4648200" cy="46482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5" name="Oval 9"/>
          <p:cNvSpPr>
            <a:spLocks noChangeArrowheads="1"/>
          </p:cNvSpPr>
          <p:nvPr/>
        </p:nvSpPr>
        <p:spPr bwMode="auto">
          <a:xfrm>
            <a:off x="5962650" y="3124200"/>
            <a:ext cx="1600200" cy="15240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7866" name="Picture 10" descr="DP's merged ints (flattene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5"/>
          <a:stretch>
            <a:fillRect/>
          </a:stretch>
        </p:blipFill>
        <p:spPr bwMode="auto">
          <a:xfrm>
            <a:off x="304800" y="1765300"/>
            <a:ext cx="4325938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5029200" y="6172200"/>
            <a:ext cx="35814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aseline="0">
                <a:latin typeface="Arial" panose="020B0604020202020204" pitchFamily="34" charset="0"/>
              </a:rPr>
              <a:t>Precession pattern (experiment)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i="1" baseline="0">
                <a:latin typeface="Symbol" panose="05050102010706020507" pitchFamily="18" charset="2"/>
              </a:rPr>
              <a:t>f</a:t>
            </a:r>
            <a:r>
              <a:rPr lang="en-US" altLang="en-US" sz="1800" baseline="0">
                <a:latin typeface="Symbol" panose="05050102010706020507" pitchFamily="18" charset="2"/>
              </a:rPr>
              <a:t> </a:t>
            </a:r>
            <a:r>
              <a:rPr lang="en-US" altLang="en-US" sz="1800" baseline="0">
                <a:latin typeface="Arial" panose="020B0604020202020204" pitchFamily="34" charset="0"/>
              </a:rPr>
              <a:t>= 24mrad</a:t>
            </a:r>
          </a:p>
        </p:txBody>
      </p:sp>
    </p:spTree>
    <p:extLst>
      <p:ext uri="{BB962C8B-B14F-4D97-AF65-F5344CB8AC3E}">
        <p14:creationId xmlns:p14="http://schemas.microsoft.com/office/powerpoint/2010/main" val="250879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Speculation…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Generate initial structure estimate</a:t>
            </a:r>
          </a:p>
          <a:p>
            <a:pPr lvl="1"/>
            <a:r>
              <a:rPr lang="en-US" altLang="en-US"/>
              <a:t>Use 2-beam approximation to invert/correct</a:t>
            </a:r>
          </a:p>
          <a:p>
            <a:pPr lvl="1"/>
            <a:r>
              <a:rPr lang="en-US" altLang="en-US"/>
              <a:t>Partial refinement, using 1/2 kpoint Bloch-Wave method (preprint will be on Los Alamos server soon); large residue least-squares code (e.g. dmnf from Port library)</a:t>
            </a:r>
          </a:p>
          <a:p>
            <a:pPr lvl="1"/>
            <a:r>
              <a:rPr lang="en-US" altLang="en-US"/>
              <a:t>Final full refinement using 25-100 beam BW (+Bethe terms, e.g. Stadleman + dmnf)</a:t>
            </a:r>
          </a:p>
        </p:txBody>
      </p:sp>
    </p:spTree>
    <p:extLst>
      <p:ext uri="{BB962C8B-B14F-4D97-AF65-F5344CB8AC3E}">
        <p14:creationId xmlns:p14="http://schemas.microsoft.com/office/powerpoint/2010/main" val="19316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Hypothesis: Thickness ranges</a:t>
            </a:r>
          </a:p>
        </p:txBody>
      </p:sp>
      <p:pic>
        <p:nvPicPr>
          <p:cNvPr id="330755" name="Picture 3" descr="RANGES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32025"/>
            <a:ext cx="7772400" cy="3611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5319713" y="4672013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en-US" sz="2000" baseline="0">
                <a:latin typeface="Arial" panose="020B0604020202020204" pitchFamily="34" charset="0"/>
              </a:rPr>
              <a:t>(not so easy)</a:t>
            </a:r>
          </a:p>
        </p:txBody>
      </p:sp>
    </p:spTree>
    <p:extLst>
      <p:ext uri="{BB962C8B-B14F-4D97-AF65-F5344CB8AC3E}">
        <p14:creationId xmlns:p14="http://schemas.microsoft.com/office/powerpoint/2010/main" val="21305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PED is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Approximately Invertable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Pseudo Bragg’s Law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Approximately 2-beam, but not great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Properly Explained by Dynamical Theory</a:t>
            </a:r>
          </a:p>
          <a:p>
            <a:pPr>
              <a:lnSpc>
                <a:spcPct val="90000"/>
              </a:lnSpc>
            </a:pPr>
            <a:r>
              <a:rPr lang="en-US" altLang="en-US"/>
              <a:t>PED is not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Pseudo-Kinematical (this is different!)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Fully Understood by Dummies, yet</a:t>
            </a:r>
          </a:p>
        </p:txBody>
      </p:sp>
    </p:spTree>
    <p:extLst>
      <p:ext uri="{BB962C8B-B14F-4D97-AF65-F5344CB8AC3E}">
        <p14:creationId xmlns:p14="http://schemas.microsoft.com/office/powerpoint/2010/main" val="9045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en-US" sz="440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4981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Precession</a:t>
            </a:r>
            <a:br>
              <a:rPr lang="en-US"/>
            </a:br>
            <a:r>
              <a:rPr lang="en-US"/>
              <a:t>System</a:t>
            </a:r>
          </a:p>
        </p:txBody>
      </p:sp>
      <p:pic>
        <p:nvPicPr>
          <p:cNvPr id="439300" name="Picture 4" descr="Control panel v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90700"/>
            <a:ext cx="3733800" cy="2324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9299" name="Picture 3" descr="schemati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-12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730375"/>
            <a:ext cx="7086600" cy="5087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9301" name="Text Box 5"/>
          <p:cNvSpPr txBox="1">
            <a:spLocks noChangeArrowheads="1"/>
          </p:cNvSpPr>
          <p:nvPr/>
        </p:nvSpPr>
        <p:spPr bwMode="auto">
          <a:xfrm>
            <a:off x="5029200" y="533400"/>
            <a:ext cx="4114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/>
            <a:r>
              <a:rPr lang="en-US" sz="1600" b="1" smtClean="0">
                <a:solidFill>
                  <a:srgbClr val="000000"/>
                </a:solidFill>
              </a:rPr>
              <a:t>US patent application:</a:t>
            </a:r>
          </a:p>
          <a:p>
            <a:pPr algn="r" eaLnBrk="0" hangingPunct="0"/>
            <a:r>
              <a:rPr lang="en-US" sz="1400" b="1" i="1" smtClean="0">
                <a:solidFill>
                  <a:srgbClr val="000000"/>
                </a:solidFill>
              </a:rPr>
              <a:t>“A hollow-cone electron diffraction system</a:t>
            </a:r>
            <a:r>
              <a:rPr lang="en-US" sz="1400" b="1" smtClean="0">
                <a:solidFill>
                  <a:srgbClr val="000000"/>
                </a:solidFill>
              </a:rPr>
              <a:t>”.  </a:t>
            </a:r>
          </a:p>
          <a:p>
            <a:pPr algn="r" eaLnBrk="0" hangingPunct="0"/>
            <a:r>
              <a:rPr lang="en-US" sz="1200" b="1" smtClean="0">
                <a:solidFill>
                  <a:srgbClr val="000000"/>
                </a:solidFill>
              </a:rPr>
              <a:t>Application serial number 60/531,641, Dec 2004.</a:t>
            </a:r>
          </a:p>
        </p:txBody>
      </p:sp>
    </p:spTree>
    <p:extLst>
      <p:ext uri="{BB962C8B-B14F-4D97-AF65-F5344CB8AC3E}">
        <p14:creationId xmlns:p14="http://schemas.microsoft.com/office/powerpoint/2010/main" val="23587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spiningstar2 0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412875"/>
            <a:ext cx="4538663" cy="340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3395" name="Rectangle 3"/>
          <p:cNvSpPr>
            <a:spLocks noChangeArrowheads="1"/>
          </p:cNvSpPr>
          <p:nvPr/>
        </p:nvSpPr>
        <p:spPr bwMode="auto">
          <a:xfrm>
            <a:off x="250825" y="981075"/>
            <a:ext cx="3673475" cy="5724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400" smtClean="0">
              <a:solidFill>
                <a:srgbClr val="000000"/>
              </a:solidFill>
              <a:latin typeface="Franklin Gothic Dem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r>
              <a:rPr lang="en-US" sz="140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</a:t>
            </a:r>
            <a:r>
              <a:rPr lang="en-US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Can be easily retrofitable to any TEM 100- 300 KV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None/>
            </a:pPr>
            <a:endParaRPr lang="en-US" sz="1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r>
              <a:rPr lang="fr-BE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precession is possible for any beam size  300 - 50 nm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None/>
            </a:pPr>
            <a:endParaRPr lang="fr-BE" sz="1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r>
              <a:rPr lang="fr-BE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</a:t>
            </a:r>
            <a:r>
              <a:rPr lang="fr-BE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Precession is possible for a parallel        or convergent beam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None/>
            </a:pPr>
            <a:endParaRPr lang="fr-BE" sz="1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r>
              <a:rPr lang="fr-BE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precession eliminates false spots to ED pattern that belong to dynamical contributions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None/>
            </a:pPr>
            <a:endParaRPr lang="fr-BE" sz="1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r>
              <a:rPr lang="fr-BE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</a:t>
            </a:r>
            <a:r>
              <a:rPr lang="fr-BE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precession angle can vary continuously (0°-3°) to observe true crystallographic  symmetry variation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endParaRPr lang="fr-BE" sz="1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r>
              <a:rPr lang="fr-BE" sz="1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 Software ELD for easy quantification of ED intensities and automatic symmetry ( point, space group ) research</a:t>
            </a:r>
            <a:endParaRPr lang="en-US" sz="1600" smtClean="0">
              <a:solidFill>
                <a:srgbClr val="000000"/>
              </a:solidFill>
              <a:latin typeface="Franklin Gothic Demi" pitchFamily="34" charset="0"/>
            </a:endParaRPr>
          </a:p>
          <a:p>
            <a:endParaRPr lang="en-US" sz="1600" smtClean="0">
              <a:solidFill>
                <a:srgbClr val="000000"/>
              </a:solidFill>
              <a:latin typeface="Franklin Gothic Demi" pitchFamily="34" charset="0"/>
            </a:endParaRPr>
          </a:p>
        </p:txBody>
      </p:sp>
      <p:sp>
        <p:nvSpPr>
          <p:cNvPr id="44339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642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SPINNING STAR :    UNIVERSAL INTERFASE FOR PRECESSION ELECTRON DIFFRACTION  FOR  ANY  TEM ( 120 -200 -300 KV )</a:t>
            </a:r>
            <a:endParaRPr lang="en-US" sz="24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4211638" y="5157788"/>
            <a:ext cx="4932362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CC3300"/>
              </a:buClr>
              <a:buSzPct val="65000"/>
              <a:buFont typeface="Wingdings 2" pitchFamily="18" charset="2"/>
              <a:buChar char="Ã"/>
            </a:pPr>
            <a:r>
              <a:rPr lang="fr-BE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  </a:t>
            </a:r>
            <a:r>
              <a:rPr lang="fr-BE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Easily   interfaced    to   electron diffractometer for  automatic 3D  structure determination</a:t>
            </a:r>
          </a:p>
          <a:p>
            <a:endParaRPr lang="en-US" sz="2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4433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6134100"/>
            <a:ext cx="318135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4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Complicated Structures</a:t>
            </a:r>
          </a:p>
          <a:p>
            <a:pPr lvl="1"/>
            <a:r>
              <a:rPr lang="en-US" dirty="0" smtClean="0"/>
              <a:t>Hard to interpret </a:t>
            </a:r>
            <a:r>
              <a:rPr lang="en-US" dirty="0" err="1" smtClean="0"/>
              <a:t>SAED</a:t>
            </a:r>
            <a:endParaRPr lang="en-US" dirty="0" smtClean="0"/>
          </a:p>
          <a:p>
            <a:pPr lvl="1"/>
            <a:r>
              <a:rPr lang="en-US" dirty="0" smtClean="0"/>
              <a:t>Simple to interpret </a:t>
            </a:r>
            <a:r>
              <a:rPr lang="en-US" dirty="0" err="1" smtClean="0"/>
              <a:t>PED</a:t>
            </a:r>
            <a:endParaRPr lang="en-US" dirty="0" smtClean="0"/>
          </a:p>
          <a:p>
            <a:r>
              <a:rPr lang="en-US" dirty="0" smtClean="0"/>
              <a:t>EDS</a:t>
            </a:r>
          </a:p>
          <a:p>
            <a:pPr lvl="1"/>
            <a:r>
              <a:rPr lang="en-US" dirty="0" smtClean="0"/>
              <a:t>Elemental ratio’s depend upon orientation in standard mode</a:t>
            </a:r>
          </a:p>
          <a:p>
            <a:pPr lvl="1"/>
            <a:r>
              <a:rPr lang="en-US" dirty="0" smtClean="0"/>
              <a:t>Weak to no dependence with </a:t>
            </a:r>
            <a:r>
              <a:rPr lang="en-US" dirty="0" err="1" smtClean="0"/>
              <a:t>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338455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 descr="spiningstar2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157788"/>
            <a:ext cx="18002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6" name="Picture 4" descr="uvarovite_111_ki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205038"/>
            <a:ext cx="3097212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1476375" y="188913"/>
            <a:ext cx="7199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BE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APPLICATION  :   FIND  TRUE   CRYSTAL  SYMMETRY</a:t>
            </a: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684213" y="36449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fr-BE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PRECESSION  OFF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3276600" y="4724400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fr-BE"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IDEAL  KINEMATICAL  (111)</a:t>
            </a: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32776" name="Picture 8" descr="uvar_g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437063"/>
            <a:ext cx="151923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3492500" y="5589588"/>
            <a:ext cx="2116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UVAROVITE (111)</a:t>
            </a:r>
            <a:endParaRPr lang="en-US" sz="2000"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22324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3671887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6084888" y="3573463"/>
            <a:ext cx="1785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fr-BE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PRECESSION  ON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35688"/>
            <a:ext cx="3171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5" name="Rectangle 13"/>
          <p:cNvSpPr>
            <a:spLocks noChangeArrowheads="1"/>
          </p:cNvSpPr>
          <p:nvPr/>
        </p:nvSpPr>
        <p:spPr bwMode="auto">
          <a:xfrm>
            <a:off x="3463925" y="6034088"/>
            <a:ext cx="294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BE" sz="160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Courtesy M.Gemmi  </a:t>
            </a:r>
          </a:p>
          <a:p>
            <a:pPr>
              <a:defRPr/>
            </a:pPr>
            <a:r>
              <a:rPr lang="fr-BE" sz="160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Univ of Milano</a:t>
            </a:r>
            <a:endParaRPr lang="en-US" sz="1600"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9" grpId="0"/>
      <p:bldP spid="223243" grpId="0"/>
    </p:bldLst>
  </p:timing>
</p:sld>
</file>

<file path=ppt/theme/theme1.xml><?xml version="1.0" encoding="utf-8"?>
<a:theme xmlns:a="http://schemas.openxmlformats.org/drawingml/2006/main" name="1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1837</Words>
  <Application>Microsoft Office PowerPoint</Application>
  <PresentationFormat>On-screen Show (4:3)</PresentationFormat>
  <Paragraphs>450</Paragraphs>
  <Slides>58</Slides>
  <Notes>51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80" baseType="lpstr">
      <vt:lpstr>MS PGothic</vt:lpstr>
      <vt:lpstr>Arial</vt:lpstr>
      <vt:lpstr>Arial Rounded MT Bold</vt:lpstr>
      <vt:lpstr>Calibri</vt:lpstr>
      <vt:lpstr>Comic Sans MS</vt:lpstr>
      <vt:lpstr>Franklin Gothic Demi</vt:lpstr>
      <vt:lpstr>Helvetica</vt:lpstr>
      <vt:lpstr>Monotype Sorts</vt:lpstr>
      <vt:lpstr>Symbol</vt:lpstr>
      <vt:lpstr>Times New Roman</vt:lpstr>
      <vt:lpstr>Verdana</vt:lpstr>
      <vt:lpstr>Wingdings</vt:lpstr>
      <vt:lpstr>Wingdings 2</vt:lpstr>
      <vt:lpstr>1_alaska</vt:lpstr>
      <vt:lpstr>alaska</vt:lpstr>
      <vt:lpstr>2_alaska</vt:lpstr>
      <vt:lpstr>3_alaska</vt:lpstr>
      <vt:lpstr>Image</vt:lpstr>
      <vt:lpstr>SPW 8.0 Graph</vt:lpstr>
      <vt:lpstr>Equation</vt:lpstr>
      <vt:lpstr>Bitmap Image</vt:lpstr>
      <vt:lpstr>Chart</vt:lpstr>
      <vt:lpstr>Precession Diffraction: The Philospher’s Stone of Electron Crystallography?</vt:lpstr>
      <vt:lpstr>Focus</vt:lpstr>
      <vt:lpstr>What PED can do</vt:lpstr>
      <vt:lpstr>PowerPoint Presentation</vt:lpstr>
      <vt:lpstr>PowerPoint Presentation</vt:lpstr>
      <vt:lpstr>Precession System</vt:lpstr>
      <vt:lpstr>PowerPoint Presentation</vt:lpstr>
      <vt:lpstr>Examples:</vt:lpstr>
      <vt:lpstr>PowerPoint Presentation</vt:lpstr>
      <vt:lpstr>PowerPoint Presentation</vt:lpstr>
      <vt:lpstr>Carbide</vt:lpstr>
      <vt:lpstr>Crystal Structures of STO and Fe2MnAl</vt:lpstr>
      <vt:lpstr>PED-EDS in ALCHEMI Type Measurements</vt:lpstr>
      <vt:lpstr>Effects of Precession Angle</vt:lpstr>
      <vt:lpstr>PED-EELS ?</vt:lpstr>
      <vt:lpstr>Practical Use</vt:lpstr>
      <vt:lpstr>Some Practical Issues</vt:lpstr>
      <vt:lpstr>PowerPoint Presentation</vt:lpstr>
      <vt:lpstr>Remember the optics</vt:lpstr>
      <vt:lpstr>PowerPoint Presentation</vt:lpstr>
      <vt:lpstr>Alignment can be tricky</vt:lpstr>
      <vt:lpstr>Why?</vt:lpstr>
      <vt:lpstr>Why?</vt:lpstr>
      <vt:lpstr>Ewald Sphere Construction</vt:lpstr>
      <vt:lpstr>Levels of theory</vt:lpstr>
      <vt:lpstr>Early Models</vt:lpstr>
      <vt:lpstr>Bragg’s Law fails badly (Ga,In)2SnO5</vt:lpstr>
      <vt:lpstr>Kinematical Lorentz Correction</vt:lpstr>
      <vt:lpstr>Kinematical Lorentz correction: Geometry information is insufficient</vt:lpstr>
      <vt:lpstr>2-Beam (Blackman) form</vt:lpstr>
      <vt:lpstr>Blackman Form</vt:lpstr>
      <vt:lpstr>Blackman+Lorentz</vt:lpstr>
      <vt:lpstr>Two-Beam Form</vt:lpstr>
      <vt:lpstr>Two-Beam Integration: Ewald Sphere</vt:lpstr>
      <vt:lpstr>2-Beam Integration better</vt:lpstr>
      <vt:lpstr>Some numbers</vt:lpstr>
      <vt:lpstr>Fully Dynamical: Multislice</vt:lpstr>
      <vt:lpstr>Multislice Simulation</vt:lpstr>
      <vt:lpstr>Multislice Simulation: works (of course)</vt:lpstr>
      <vt:lpstr>Global error metric: R1</vt:lpstr>
      <vt:lpstr>Quantitative Benchmark: Multislice Simulation</vt:lpstr>
      <vt:lpstr>Partial Conclusions</vt:lpstr>
      <vt:lpstr>Overview</vt:lpstr>
      <vt:lpstr>Role of Angle: Andalusite</vt:lpstr>
      <vt:lpstr>Measured and Simulated Precession patterns</vt:lpstr>
      <vt:lpstr>Decay of Forbidden Reflections</vt:lpstr>
      <vt:lpstr>Quasi-systematic row</vt:lpstr>
      <vt:lpstr>Evidence: 2g allowed</vt:lpstr>
      <vt:lpstr>Phase and Averaging</vt:lpstr>
      <vt:lpstr>Phase independence when averaged</vt:lpstr>
      <vt:lpstr>Why does it work?</vt:lpstr>
      <vt:lpstr>Why is works - Intensity mapping</vt:lpstr>
      <vt:lpstr>Suggested PED flowchart</vt:lpstr>
      <vt:lpstr>Preprocess?</vt:lpstr>
      <vt:lpstr>Speculation…</vt:lpstr>
      <vt:lpstr>Hypothesis: Thickness ranges</vt:lpstr>
      <vt:lpstr>Summary</vt:lpstr>
      <vt:lpstr>Questions ?</vt:lpstr>
    </vt:vector>
  </TitlesOfParts>
  <Company>Northwestern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 D Marks</dc:creator>
  <cp:lastModifiedBy>LDM</cp:lastModifiedBy>
  <cp:revision>40</cp:revision>
  <dcterms:created xsi:type="dcterms:W3CDTF">2004-02-23T20:18:01Z</dcterms:created>
  <dcterms:modified xsi:type="dcterms:W3CDTF">2015-05-21T15:20:18Z</dcterms:modified>
</cp:coreProperties>
</file>